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0"/>
  </p:notesMasterIdLst>
  <p:handoutMasterIdLst>
    <p:handoutMasterId r:id="rId11"/>
  </p:handoutMasterIdLst>
  <p:sldIdLst>
    <p:sldId id="320" r:id="rId3"/>
    <p:sldId id="288" r:id="rId4"/>
    <p:sldId id="290" r:id="rId5"/>
    <p:sldId id="291" r:id="rId6"/>
    <p:sldId id="293" r:id="rId7"/>
    <p:sldId id="295" r:id="rId8"/>
    <p:sldId id="296" r:id="rId9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Impact" panose="020B0806030902050204" pitchFamily="34" charset="0"/>
      <p:regular r:id="rId16"/>
    </p:embeddedFont>
    <p:embeddedFont>
      <p:font typeface="黑体" panose="02010609060101010101" pitchFamily="49" charset="-122"/>
      <p:regular r:id="rId17"/>
    </p:embeddedFont>
    <p:embeddedFont>
      <p:font typeface="微软雅黑" panose="020B0503020204020204" pitchFamily="34" charset="-122"/>
      <p:regular r:id="rId18"/>
      <p:bold r:id="rId19"/>
    </p:embeddedFont>
  </p:embeddedFontLst>
  <p:custDataLst>
    <p:tags r:id="rId20"/>
  </p:custDataLst>
  <p:defaultTextStyle>
    <a:defPPr>
      <a:defRPr lang="zh-CN"/>
    </a:defPPr>
    <a:lvl1pPr marL="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ngy" initials="t" lastIdx="1" clrIdx="0"/>
  <p:cmAuthor id="2" name="作者" initials="A" lastIdx="0" clrIdx="1"/>
  <p:cmAuthor id="3" name="Tu C" initials="TC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405091"/>
    <a:srgbClr val="001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625" autoAdjust="0"/>
  </p:normalViewPr>
  <p:slideViewPr>
    <p:cSldViewPr snapToGrid="0">
      <p:cViewPr varScale="1">
        <p:scale>
          <a:sx n="77" d="100"/>
          <a:sy n="77" d="100"/>
        </p:scale>
        <p:origin x="243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92239C-3B8D-4962-B382-D909844F97BF}" type="doc">
      <dgm:prSet loTypeId="urn:microsoft.com/office/officeart/2008/layout/AlternatingPictureBlocks#2" loCatId="picture" qsTypeId="urn:microsoft.com/office/officeart/2005/8/quickstyle/simple1#2" qsCatId="simple" csTypeId="urn:microsoft.com/office/officeart/2005/8/colors/accent1_2#2" csCatId="accent1" phldr="1"/>
      <dgm:spPr/>
    </dgm:pt>
    <dgm:pt modelId="{6A9767C2-30FD-4664-BBD7-0AEBD082DC7D}" type="pres">
      <dgm:prSet presAssocID="{F092239C-3B8D-4962-B382-D909844F97BF}" presName="linearFlow" presStyleCnt="0">
        <dgm:presLayoutVars>
          <dgm:dir/>
          <dgm:resizeHandles val="exact"/>
        </dgm:presLayoutVars>
      </dgm:prSet>
      <dgm:spPr/>
    </dgm:pt>
  </dgm:ptLst>
  <dgm:cxnLst>
    <dgm:cxn modelId="{FAFD3266-C9FA-4DDA-9D21-83546CCF6DBB}" type="presOf" srcId="{F092239C-3B8D-4962-B382-D909844F97BF}" destId="{6A9767C2-30FD-4664-BBD7-0AEBD082DC7D}" srcOrd="0" destOrd="0" presId="urn:microsoft.com/office/officeart/2008/layout/AlternatingPictureBlocks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F3ECB4-EA2C-486E-9382-4980EE1D3035}" type="doc">
      <dgm:prSet loTypeId="urn:microsoft.com/office/officeart/2008/layout/BendingPictureSemiTransparentText#1" loCatId="picture" qsTypeId="urn:microsoft.com/office/officeart/2005/8/quickstyle/simple1#3" qsCatId="simple" csTypeId="urn:microsoft.com/office/officeart/2005/8/colors/accent1_2#3" csCatId="accent1" phldr="1"/>
      <dgm:spPr/>
    </dgm:pt>
    <dgm:pt modelId="{390C8232-56EF-4582-9040-795FF4C4F710}">
      <dgm:prSet phldrT="[文本]" custT="1"/>
      <dgm:spPr/>
      <dgm:t>
        <a:bodyPr/>
        <a:lstStyle/>
        <a:p>
          <a:r>
            <a:rPr lang="en-US" altLang="zh-CN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  <a:ea typeface="思源黑体 CN Regular"/>
              <a:cs typeface="+mn-cs"/>
            </a:rPr>
            <a:t>Multi-layer GBA</a:t>
          </a:r>
          <a:endParaRPr lang="zh-CN" altLang="en-US" sz="1400" kern="1200" dirty="0"/>
        </a:p>
      </dgm:t>
    </dgm:pt>
    <dgm:pt modelId="{C463A442-10FD-443A-B662-C830E02A8CE2}" type="parTrans" cxnId="{1EEB70DB-4D74-401A-A7C9-E4FF2EDA41FE}">
      <dgm:prSet/>
      <dgm:spPr/>
      <dgm:t>
        <a:bodyPr/>
        <a:lstStyle/>
        <a:p>
          <a:endParaRPr lang="zh-CN" altLang="en-US"/>
        </a:p>
      </dgm:t>
    </dgm:pt>
    <dgm:pt modelId="{668E3794-80E3-4C04-9D42-28D29A9CA20E}" type="sibTrans" cxnId="{1EEB70DB-4D74-401A-A7C9-E4FF2EDA41FE}">
      <dgm:prSet/>
      <dgm:spPr/>
      <dgm:t>
        <a:bodyPr/>
        <a:lstStyle/>
        <a:p>
          <a:endParaRPr lang="zh-CN" altLang="en-US"/>
        </a:p>
      </dgm:t>
    </dgm:pt>
    <dgm:pt modelId="{FC8D882B-9B17-48F4-A2C9-B5C3E27E98BF}">
      <dgm:prSet phldrT="[文本]" custT="1"/>
      <dgm:spPr/>
      <dgm:t>
        <a:bodyPr/>
        <a:lstStyle/>
        <a:p>
          <a:r>
            <a:rPr lang="zh-CN" alt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  <a:ea typeface="思源黑体 CN Regular"/>
              <a:cs typeface="+mn-cs"/>
            </a:rPr>
            <a:t>偏随机游走生成路径</a:t>
          </a:r>
        </a:p>
      </dgm:t>
    </dgm:pt>
    <dgm:pt modelId="{42D7BF53-6363-4AA2-8EE7-379C871DBF63}" type="parTrans" cxnId="{38EBA2B3-782D-4E59-ADFB-B5BDDB2B45DA}">
      <dgm:prSet/>
      <dgm:spPr/>
      <dgm:t>
        <a:bodyPr/>
        <a:lstStyle/>
        <a:p>
          <a:endParaRPr lang="zh-CN" altLang="en-US"/>
        </a:p>
      </dgm:t>
    </dgm:pt>
    <dgm:pt modelId="{B4A8AFD6-5E1D-488C-AE78-4B43AC0C0492}" type="sibTrans" cxnId="{38EBA2B3-782D-4E59-ADFB-B5BDDB2B45DA}">
      <dgm:prSet/>
      <dgm:spPr/>
      <dgm:t>
        <a:bodyPr/>
        <a:lstStyle/>
        <a:p>
          <a:endParaRPr lang="zh-CN" altLang="en-US"/>
        </a:p>
      </dgm:t>
    </dgm:pt>
    <dgm:pt modelId="{DF198DA0-0121-46C8-BAC5-1D83BB580E17}">
      <dgm:prSet phldrT="[文本]" custT="1"/>
      <dgm:spPr/>
      <dgm:t>
        <a:bodyPr/>
        <a:lstStyle/>
        <a:p>
          <a:r>
            <a:rPr lang="zh-CN" alt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  <a:ea typeface="思源黑体 CN Regular"/>
              <a:cs typeface="+mn-cs"/>
            </a:rPr>
            <a:t>语义信息引导</a:t>
          </a:r>
          <a:endParaRPr lang="zh-CN" altLang="en-US" sz="1400" kern="1200" dirty="0"/>
        </a:p>
      </dgm:t>
    </dgm:pt>
    <dgm:pt modelId="{6FFBA11D-D6B0-44B9-8325-540B89BE7F25}" type="parTrans" cxnId="{5527D305-67EA-4045-BBF9-811AB8CF77AB}">
      <dgm:prSet/>
      <dgm:spPr/>
      <dgm:t>
        <a:bodyPr/>
        <a:lstStyle/>
        <a:p>
          <a:endParaRPr lang="zh-CN" altLang="en-US"/>
        </a:p>
      </dgm:t>
    </dgm:pt>
    <dgm:pt modelId="{BA486733-9545-49E7-BE70-EEF1142FF2D6}" type="sibTrans" cxnId="{5527D305-67EA-4045-BBF9-811AB8CF77AB}">
      <dgm:prSet/>
      <dgm:spPr/>
      <dgm:t>
        <a:bodyPr/>
        <a:lstStyle/>
        <a:p>
          <a:endParaRPr lang="zh-CN" altLang="en-US"/>
        </a:p>
      </dgm:t>
    </dgm:pt>
    <dgm:pt modelId="{1C665867-8A41-45D4-9098-9F99B14F4B97}">
      <dgm:prSet phldrT="[文本]" custT="1"/>
      <dgm:spPr/>
      <dgm:t>
        <a:bodyPr/>
        <a:lstStyle/>
        <a:p>
          <a:r>
            <a:rPr lang="zh-CN" alt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  <a:ea typeface="思源黑体 CN Regular"/>
              <a:cs typeface="+mn-cs"/>
            </a:rPr>
            <a:t>嵌入向量空间的探索</a:t>
          </a:r>
          <a:endParaRPr lang="zh-CN" altLang="en-US" sz="1400" kern="1200" dirty="0"/>
        </a:p>
      </dgm:t>
    </dgm:pt>
    <dgm:pt modelId="{A055FE79-748E-4B61-B18C-1C8A3A01C3DE}" type="parTrans" cxnId="{85E8FF5C-0E59-4D14-968D-232BDF7ACA4D}">
      <dgm:prSet/>
      <dgm:spPr/>
      <dgm:t>
        <a:bodyPr/>
        <a:lstStyle/>
        <a:p>
          <a:endParaRPr lang="zh-CN" altLang="en-US"/>
        </a:p>
      </dgm:t>
    </dgm:pt>
    <dgm:pt modelId="{349AA811-C56B-4DB0-9DA0-D21450456106}" type="sibTrans" cxnId="{85E8FF5C-0E59-4D14-968D-232BDF7ACA4D}">
      <dgm:prSet/>
      <dgm:spPr/>
      <dgm:t>
        <a:bodyPr/>
        <a:lstStyle/>
        <a:p>
          <a:endParaRPr lang="zh-CN" altLang="en-US"/>
        </a:p>
      </dgm:t>
    </dgm:pt>
    <dgm:pt modelId="{A3BB8B9E-7FD2-4E83-87AC-8FDAAAA58198}" type="pres">
      <dgm:prSet presAssocID="{C1F3ECB4-EA2C-486E-9382-4980EE1D3035}" presName="Name0" presStyleCnt="0">
        <dgm:presLayoutVars>
          <dgm:dir/>
          <dgm:resizeHandles val="exact"/>
        </dgm:presLayoutVars>
      </dgm:prSet>
      <dgm:spPr/>
    </dgm:pt>
    <dgm:pt modelId="{CD0E4E5A-C7C8-4E01-988C-190998866462}" type="pres">
      <dgm:prSet presAssocID="{390C8232-56EF-4582-9040-795FF4C4F710}" presName="composite" presStyleCnt="0"/>
      <dgm:spPr/>
    </dgm:pt>
    <dgm:pt modelId="{1350403B-BF36-4591-A963-71D661185A99}" type="pres">
      <dgm:prSet presAssocID="{390C8232-56EF-4582-9040-795FF4C4F710}" presName="rect1" presStyleLbl="bgShp" presStyleIdx="0" presStyleCnt="4"/>
      <dgm:spPr>
        <a:blipFill rotWithShape="1">
          <a:blip xmlns:r="http://schemas.openxmlformats.org/officeDocument/2006/relationships" r:embed="rId1"/>
          <a:srcRect/>
          <a:stretch>
            <a:fillRect l="-28000" r="-28000"/>
          </a:stretch>
        </a:blipFill>
      </dgm:spPr>
    </dgm:pt>
    <dgm:pt modelId="{640F5748-BFC1-4DFD-B981-4B7274EE79AD}" type="pres">
      <dgm:prSet presAssocID="{390C8232-56EF-4582-9040-795FF4C4F710}" presName="rect2" presStyleLbl="trBgShp" presStyleIdx="0" presStyleCnt="4" custLinFactNeighborX="-54" custLinFactNeighborY="-1463">
        <dgm:presLayoutVars>
          <dgm:bulletEnabled val="1"/>
        </dgm:presLayoutVars>
      </dgm:prSet>
      <dgm:spPr/>
    </dgm:pt>
    <dgm:pt modelId="{000293F6-4006-4768-975F-36FB440142A5}" type="pres">
      <dgm:prSet presAssocID="{668E3794-80E3-4C04-9D42-28D29A9CA20E}" presName="sibTrans" presStyleCnt="0"/>
      <dgm:spPr/>
    </dgm:pt>
    <dgm:pt modelId="{D91CB354-EBC9-4657-8CDE-9D94B2E88275}" type="pres">
      <dgm:prSet presAssocID="{FC8D882B-9B17-48F4-A2C9-B5C3E27E98BF}" presName="composite" presStyleCnt="0"/>
      <dgm:spPr/>
    </dgm:pt>
    <dgm:pt modelId="{5304B52E-BF45-4D0A-8C73-54D2CB2BF452}" type="pres">
      <dgm:prSet presAssocID="{FC8D882B-9B17-48F4-A2C9-B5C3E27E98BF}" presName="rect1" presStyleLbl="bgShp" presStyleIdx="1" presStyleCnt="4"/>
      <dgm:spPr>
        <a:blipFill rotWithShape="1">
          <a:blip xmlns:r="http://schemas.openxmlformats.org/officeDocument/2006/relationships" r:embed="rId2"/>
          <a:srcRect/>
          <a:stretch>
            <a:fillRect l="-7000" r="-7000"/>
          </a:stretch>
        </a:blipFill>
      </dgm:spPr>
    </dgm:pt>
    <dgm:pt modelId="{3CD75DD6-2F1C-47C6-9B97-C6F595DFEED7}" type="pres">
      <dgm:prSet presAssocID="{FC8D882B-9B17-48F4-A2C9-B5C3E27E98BF}" presName="rect2" presStyleLbl="trBgShp" presStyleIdx="1" presStyleCnt="4">
        <dgm:presLayoutVars>
          <dgm:bulletEnabled val="1"/>
        </dgm:presLayoutVars>
      </dgm:prSet>
      <dgm:spPr/>
    </dgm:pt>
    <dgm:pt modelId="{4616A071-2CB3-4ABB-8A8F-60DEAFE5AB94}" type="pres">
      <dgm:prSet presAssocID="{B4A8AFD6-5E1D-488C-AE78-4B43AC0C0492}" presName="sibTrans" presStyleCnt="0"/>
      <dgm:spPr/>
    </dgm:pt>
    <dgm:pt modelId="{B902D6B3-7E81-4E81-ADD7-9C12FE3AD91D}" type="pres">
      <dgm:prSet presAssocID="{DF198DA0-0121-46C8-BAC5-1D83BB580E17}" presName="composite" presStyleCnt="0"/>
      <dgm:spPr/>
    </dgm:pt>
    <dgm:pt modelId="{7639089A-F3B0-4518-AF84-211A8D845DAB}" type="pres">
      <dgm:prSet presAssocID="{DF198DA0-0121-46C8-BAC5-1D83BB580E17}" presName="rect1" presStyleLbl="bgShp" presStyleIdx="2" presStyleCnt="4"/>
      <dgm:spPr>
        <a:blipFill rotWithShape="1">
          <a:blip xmlns:r="http://schemas.openxmlformats.org/officeDocument/2006/relationships" r:embed="rId3"/>
          <a:srcRect/>
          <a:stretch>
            <a:fillRect l="-7000" r="-7000"/>
          </a:stretch>
        </a:blipFill>
      </dgm:spPr>
    </dgm:pt>
    <dgm:pt modelId="{97EAACE5-2DB7-435E-A288-E6EB240B5F6D}" type="pres">
      <dgm:prSet presAssocID="{DF198DA0-0121-46C8-BAC5-1D83BB580E17}" presName="rect2" presStyleLbl="trBgShp" presStyleIdx="2" presStyleCnt="4">
        <dgm:presLayoutVars>
          <dgm:bulletEnabled val="1"/>
        </dgm:presLayoutVars>
      </dgm:prSet>
      <dgm:spPr/>
    </dgm:pt>
    <dgm:pt modelId="{2770CD72-A9E4-4602-8C86-D18F092705A3}" type="pres">
      <dgm:prSet presAssocID="{BA486733-9545-49E7-BE70-EEF1142FF2D6}" presName="sibTrans" presStyleCnt="0"/>
      <dgm:spPr/>
    </dgm:pt>
    <dgm:pt modelId="{18BF54BD-0B0A-4407-9A82-ED1F5D6A8B50}" type="pres">
      <dgm:prSet presAssocID="{1C665867-8A41-45D4-9098-9F99B14F4B97}" presName="composite" presStyleCnt="0"/>
      <dgm:spPr/>
    </dgm:pt>
    <dgm:pt modelId="{9BD7D2B9-F2C6-4FDB-BC8F-87B70ACAB1D0}" type="pres">
      <dgm:prSet presAssocID="{1C665867-8A41-45D4-9098-9F99B14F4B97}" presName="rect1" presStyleLbl="bgShp" presStyleIdx="3" presStyleCnt="4"/>
      <dgm:spPr>
        <a:blipFill rotWithShape="1">
          <a:blip xmlns:r="http://schemas.openxmlformats.org/officeDocument/2006/relationships" r:embed="rId4"/>
          <a:srcRect/>
          <a:stretch>
            <a:fillRect l="-8000" r="-8000"/>
          </a:stretch>
        </a:blipFill>
      </dgm:spPr>
    </dgm:pt>
    <dgm:pt modelId="{F8BF1F46-3308-49F1-A425-236F266D2116}" type="pres">
      <dgm:prSet presAssocID="{1C665867-8A41-45D4-9098-9F99B14F4B97}" presName="rect2" presStyleLbl="trBgShp" presStyleIdx="3" presStyleCnt="4">
        <dgm:presLayoutVars>
          <dgm:bulletEnabled val="1"/>
        </dgm:presLayoutVars>
      </dgm:prSet>
      <dgm:spPr/>
    </dgm:pt>
  </dgm:ptLst>
  <dgm:cxnLst>
    <dgm:cxn modelId="{C321D101-0D4B-47E4-AA23-B31BDDFDE5DF}" type="presOf" srcId="{DF198DA0-0121-46C8-BAC5-1D83BB580E17}" destId="{97EAACE5-2DB7-435E-A288-E6EB240B5F6D}" srcOrd="0" destOrd="0" presId="urn:microsoft.com/office/officeart/2008/layout/BendingPictureSemiTransparentText#1"/>
    <dgm:cxn modelId="{5527D305-67EA-4045-BBF9-811AB8CF77AB}" srcId="{C1F3ECB4-EA2C-486E-9382-4980EE1D3035}" destId="{DF198DA0-0121-46C8-BAC5-1D83BB580E17}" srcOrd="2" destOrd="0" parTransId="{6FFBA11D-D6B0-44B9-8325-540B89BE7F25}" sibTransId="{BA486733-9545-49E7-BE70-EEF1142FF2D6}"/>
    <dgm:cxn modelId="{CF1FAB29-9744-4F03-87F0-BBA35E06E698}" type="presOf" srcId="{FC8D882B-9B17-48F4-A2C9-B5C3E27E98BF}" destId="{3CD75DD6-2F1C-47C6-9B97-C6F595DFEED7}" srcOrd="0" destOrd="0" presId="urn:microsoft.com/office/officeart/2008/layout/BendingPictureSemiTransparentText#1"/>
    <dgm:cxn modelId="{F2809A3A-EBB1-40B3-8F85-196A91EAF432}" type="presOf" srcId="{C1F3ECB4-EA2C-486E-9382-4980EE1D3035}" destId="{A3BB8B9E-7FD2-4E83-87AC-8FDAAAA58198}" srcOrd="0" destOrd="0" presId="urn:microsoft.com/office/officeart/2008/layout/BendingPictureSemiTransparentText#1"/>
    <dgm:cxn modelId="{85E8FF5C-0E59-4D14-968D-232BDF7ACA4D}" srcId="{C1F3ECB4-EA2C-486E-9382-4980EE1D3035}" destId="{1C665867-8A41-45D4-9098-9F99B14F4B97}" srcOrd="3" destOrd="0" parTransId="{A055FE79-748E-4B61-B18C-1C8A3A01C3DE}" sibTransId="{349AA811-C56B-4DB0-9DA0-D21450456106}"/>
    <dgm:cxn modelId="{38EBA2B3-782D-4E59-ADFB-B5BDDB2B45DA}" srcId="{C1F3ECB4-EA2C-486E-9382-4980EE1D3035}" destId="{FC8D882B-9B17-48F4-A2C9-B5C3E27E98BF}" srcOrd="1" destOrd="0" parTransId="{42D7BF53-6363-4AA2-8EE7-379C871DBF63}" sibTransId="{B4A8AFD6-5E1D-488C-AE78-4B43AC0C0492}"/>
    <dgm:cxn modelId="{1EEB70DB-4D74-401A-A7C9-E4FF2EDA41FE}" srcId="{C1F3ECB4-EA2C-486E-9382-4980EE1D3035}" destId="{390C8232-56EF-4582-9040-795FF4C4F710}" srcOrd="0" destOrd="0" parTransId="{C463A442-10FD-443A-B662-C830E02A8CE2}" sibTransId="{668E3794-80E3-4C04-9D42-28D29A9CA20E}"/>
    <dgm:cxn modelId="{1EE66EEC-4909-4E7E-8609-2B8DC4C917C6}" type="presOf" srcId="{1C665867-8A41-45D4-9098-9F99B14F4B97}" destId="{F8BF1F46-3308-49F1-A425-236F266D2116}" srcOrd="0" destOrd="0" presId="urn:microsoft.com/office/officeart/2008/layout/BendingPictureSemiTransparentText#1"/>
    <dgm:cxn modelId="{543C6EF3-E282-430F-B108-603EEBFA9E18}" type="presOf" srcId="{390C8232-56EF-4582-9040-795FF4C4F710}" destId="{640F5748-BFC1-4DFD-B981-4B7274EE79AD}" srcOrd="0" destOrd="0" presId="urn:microsoft.com/office/officeart/2008/layout/BendingPictureSemiTransparentText#1"/>
    <dgm:cxn modelId="{7A33C072-6ABC-4BFF-A916-706706207E5A}" type="presParOf" srcId="{A3BB8B9E-7FD2-4E83-87AC-8FDAAAA58198}" destId="{CD0E4E5A-C7C8-4E01-988C-190998866462}" srcOrd="0" destOrd="0" presId="urn:microsoft.com/office/officeart/2008/layout/BendingPictureSemiTransparentText#1"/>
    <dgm:cxn modelId="{56D12107-9F38-4A0C-B8CC-8B0A3DBEB407}" type="presParOf" srcId="{CD0E4E5A-C7C8-4E01-988C-190998866462}" destId="{1350403B-BF36-4591-A963-71D661185A99}" srcOrd="0" destOrd="0" presId="urn:microsoft.com/office/officeart/2008/layout/BendingPictureSemiTransparentText#1"/>
    <dgm:cxn modelId="{1D27CE31-83CF-4AD9-913B-DA9234BFD08C}" type="presParOf" srcId="{CD0E4E5A-C7C8-4E01-988C-190998866462}" destId="{640F5748-BFC1-4DFD-B981-4B7274EE79AD}" srcOrd="1" destOrd="0" presId="urn:microsoft.com/office/officeart/2008/layout/BendingPictureSemiTransparentText#1"/>
    <dgm:cxn modelId="{1890EE6E-CE6B-4E57-8B39-57F5E704041C}" type="presParOf" srcId="{A3BB8B9E-7FD2-4E83-87AC-8FDAAAA58198}" destId="{000293F6-4006-4768-975F-36FB440142A5}" srcOrd="1" destOrd="0" presId="urn:microsoft.com/office/officeart/2008/layout/BendingPictureSemiTransparentText#1"/>
    <dgm:cxn modelId="{F34992FA-A853-43D3-ACC6-A6B29308AD6E}" type="presParOf" srcId="{A3BB8B9E-7FD2-4E83-87AC-8FDAAAA58198}" destId="{D91CB354-EBC9-4657-8CDE-9D94B2E88275}" srcOrd="2" destOrd="0" presId="urn:microsoft.com/office/officeart/2008/layout/BendingPictureSemiTransparentText#1"/>
    <dgm:cxn modelId="{37F95D92-2A88-41F2-A646-3E60EBD512FC}" type="presParOf" srcId="{D91CB354-EBC9-4657-8CDE-9D94B2E88275}" destId="{5304B52E-BF45-4D0A-8C73-54D2CB2BF452}" srcOrd="0" destOrd="0" presId="urn:microsoft.com/office/officeart/2008/layout/BendingPictureSemiTransparentText#1"/>
    <dgm:cxn modelId="{BA54D7EC-B2E1-47F4-98B4-65BA06698E6D}" type="presParOf" srcId="{D91CB354-EBC9-4657-8CDE-9D94B2E88275}" destId="{3CD75DD6-2F1C-47C6-9B97-C6F595DFEED7}" srcOrd="1" destOrd="0" presId="urn:microsoft.com/office/officeart/2008/layout/BendingPictureSemiTransparentText#1"/>
    <dgm:cxn modelId="{25C25AF2-38BC-4011-95CD-6BC7C05A30E8}" type="presParOf" srcId="{A3BB8B9E-7FD2-4E83-87AC-8FDAAAA58198}" destId="{4616A071-2CB3-4ABB-8A8F-60DEAFE5AB94}" srcOrd="3" destOrd="0" presId="urn:microsoft.com/office/officeart/2008/layout/BendingPictureSemiTransparentText#1"/>
    <dgm:cxn modelId="{A19B4724-5E4F-43E5-8F36-43CA6A47DAB1}" type="presParOf" srcId="{A3BB8B9E-7FD2-4E83-87AC-8FDAAAA58198}" destId="{B902D6B3-7E81-4E81-ADD7-9C12FE3AD91D}" srcOrd="4" destOrd="0" presId="urn:microsoft.com/office/officeart/2008/layout/BendingPictureSemiTransparentText#1"/>
    <dgm:cxn modelId="{D500F6A1-B351-43F8-A183-7436D619C743}" type="presParOf" srcId="{B902D6B3-7E81-4E81-ADD7-9C12FE3AD91D}" destId="{7639089A-F3B0-4518-AF84-211A8D845DAB}" srcOrd="0" destOrd="0" presId="urn:microsoft.com/office/officeart/2008/layout/BendingPictureSemiTransparentText#1"/>
    <dgm:cxn modelId="{D8EAFEAE-9E66-4919-9E56-C8AA0F19E2B1}" type="presParOf" srcId="{B902D6B3-7E81-4E81-ADD7-9C12FE3AD91D}" destId="{97EAACE5-2DB7-435E-A288-E6EB240B5F6D}" srcOrd="1" destOrd="0" presId="urn:microsoft.com/office/officeart/2008/layout/BendingPictureSemiTransparentText#1"/>
    <dgm:cxn modelId="{7938E2D7-F003-46E2-8D24-5A72D0DE5889}" type="presParOf" srcId="{A3BB8B9E-7FD2-4E83-87AC-8FDAAAA58198}" destId="{2770CD72-A9E4-4602-8C86-D18F092705A3}" srcOrd="5" destOrd="0" presId="urn:microsoft.com/office/officeart/2008/layout/BendingPictureSemiTransparentText#1"/>
    <dgm:cxn modelId="{E2C82D66-9F0E-44FB-AA33-9B0460E3A3C6}" type="presParOf" srcId="{A3BB8B9E-7FD2-4E83-87AC-8FDAAAA58198}" destId="{18BF54BD-0B0A-4407-9A82-ED1F5D6A8B50}" srcOrd="6" destOrd="0" presId="urn:microsoft.com/office/officeart/2008/layout/BendingPictureSemiTransparentText#1"/>
    <dgm:cxn modelId="{17F0B75E-F60E-460C-97C2-BB426FE93BBD}" type="presParOf" srcId="{18BF54BD-0B0A-4407-9A82-ED1F5D6A8B50}" destId="{9BD7D2B9-F2C6-4FDB-BC8F-87B70ACAB1D0}" srcOrd="0" destOrd="0" presId="urn:microsoft.com/office/officeart/2008/layout/BendingPictureSemiTransparentText#1"/>
    <dgm:cxn modelId="{DDF4F4DE-154D-4DCD-A095-4550385C910F}" type="presParOf" srcId="{18BF54BD-0B0A-4407-9A82-ED1F5D6A8B50}" destId="{F8BF1F46-3308-49F1-A425-236F266D2116}" srcOrd="1" destOrd="0" presId="urn:microsoft.com/office/officeart/2008/layout/BendingPictureSemiTransparentTex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0403B-BF36-4591-A963-71D661185A99}">
      <dsp:nvSpPr>
        <dsp:cNvPr id="0" name=""/>
        <dsp:cNvSpPr/>
      </dsp:nvSpPr>
      <dsp:spPr>
        <a:xfrm>
          <a:off x="1227" y="1038327"/>
          <a:ext cx="2253852" cy="1931818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28000" r="-2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0F5748-BFC1-4DFD-B981-4B7274EE79AD}">
      <dsp:nvSpPr>
        <dsp:cNvPr id="0" name=""/>
        <dsp:cNvSpPr/>
      </dsp:nvSpPr>
      <dsp:spPr bwMode="white">
        <a:xfrm>
          <a:off x="10" y="2383817"/>
          <a:ext cx="2253852" cy="463636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  <a:ea typeface="思源黑体 CN Regular"/>
              <a:cs typeface="+mn-cs"/>
            </a:rPr>
            <a:t>Multi-layer GBA</a:t>
          </a:r>
          <a:endParaRPr lang="zh-CN" altLang="en-US" sz="1400" kern="1200" dirty="0"/>
        </a:p>
      </dsp:txBody>
      <dsp:txXfrm>
        <a:off x="10" y="2383817"/>
        <a:ext cx="2253852" cy="463636"/>
      </dsp:txXfrm>
    </dsp:sp>
    <dsp:sp modelId="{5304B52E-BF45-4D0A-8C73-54D2CB2BF452}">
      <dsp:nvSpPr>
        <dsp:cNvPr id="0" name=""/>
        <dsp:cNvSpPr/>
      </dsp:nvSpPr>
      <dsp:spPr>
        <a:xfrm>
          <a:off x="2484966" y="1038327"/>
          <a:ext cx="2253852" cy="1931818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75DD6-2F1C-47C6-9B97-C6F595DFEED7}">
      <dsp:nvSpPr>
        <dsp:cNvPr id="0" name=""/>
        <dsp:cNvSpPr/>
      </dsp:nvSpPr>
      <dsp:spPr bwMode="white">
        <a:xfrm>
          <a:off x="2484966" y="2390600"/>
          <a:ext cx="2253852" cy="463636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  <a:ea typeface="思源黑体 CN Regular"/>
              <a:cs typeface="+mn-cs"/>
            </a:rPr>
            <a:t>偏随机游走生成路径</a:t>
          </a:r>
        </a:p>
      </dsp:txBody>
      <dsp:txXfrm>
        <a:off x="2484966" y="2390600"/>
        <a:ext cx="2253852" cy="463636"/>
      </dsp:txXfrm>
    </dsp:sp>
    <dsp:sp modelId="{7639089A-F3B0-4518-AF84-211A8D845DAB}">
      <dsp:nvSpPr>
        <dsp:cNvPr id="0" name=""/>
        <dsp:cNvSpPr/>
      </dsp:nvSpPr>
      <dsp:spPr>
        <a:xfrm>
          <a:off x="4968705" y="1038327"/>
          <a:ext cx="2253852" cy="1931818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EAACE5-2DB7-435E-A288-E6EB240B5F6D}">
      <dsp:nvSpPr>
        <dsp:cNvPr id="0" name=""/>
        <dsp:cNvSpPr/>
      </dsp:nvSpPr>
      <dsp:spPr bwMode="white">
        <a:xfrm>
          <a:off x="4968705" y="2390600"/>
          <a:ext cx="2253852" cy="463636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  <a:ea typeface="思源黑体 CN Regular"/>
              <a:cs typeface="+mn-cs"/>
            </a:rPr>
            <a:t>语义信息引导</a:t>
          </a:r>
          <a:endParaRPr lang="zh-CN" altLang="en-US" sz="1400" kern="1200" dirty="0"/>
        </a:p>
      </dsp:txBody>
      <dsp:txXfrm>
        <a:off x="4968705" y="2390600"/>
        <a:ext cx="2253852" cy="463636"/>
      </dsp:txXfrm>
    </dsp:sp>
    <dsp:sp modelId="{9BD7D2B9-F2C6-4FDB-BC8F-87B70ACAB1D0}">
      <dsp:nvSpPr>
        <dsp:cNvPr id="0" name=""/>
        <dsp:cNvSpPr/>
      </dsp:nvSpPr>
      <dsp:spPr>
        <a:xfrm>
          <a:off x="7452443" y="1038327"/>
          <a:ext cx="2253852" cy="1931818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8000" r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BF1F46-3308-49F1-A425-236F266D2116}">
      <dsp:nvSpPr>
        <dsp:cNvPr id="0" name=""/>
        <dsp:cNvSpPr/>
      </dsp:nvSpPr>
      <dsp:spPr bwMode="white">
        <a:xfrm>
          <a:off x="7452443" y="2390600"/>
          <a:ext cx="2253852" cy="463636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  <a:ea typeface="思源黑体 CN Regular"/>
              <a:cs typeface="+mn-cs"/>
            </a:rPr>
            <a:t>嵌入向量空间的探索</a:t>
          </a:r>
          <a:endParaRPr lang="zh-CN" altLang="en-US" sz="1400" kern="1200" dirty="0"/>
        </a:p>
      </dsp:txBody>
      <dsp:txXfrm>
        <a:off x="7452443" y="2390600"/>
        <a:ext cx="2253852" cy="463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#2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  <dgm:layoutNode name="comp" styleLbl="node1">
        <dgm:alg type="composite">
          <dgm:param type="ar" val="3.3"/>
        </dgm:alg>
        <dgm:shape xmlns:r="http://schemas.openxmlformats.org/officeDocument/2006/relationships" r:blip="">
          <dgm:adjLst/>
        </dgm:shape>
        <dgm:presOf/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#1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</dgm:forEach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、每节写法不统一、除了</a:t>
            </a:r>
            <a:r>
              <a:rPr lang="en-US" altLang="zh-CN"/>
              <a:t>01</a:t>
            </a:r>
            <a:r>
              <a:rPr lang="zh-CN" altLang="en-US"/>
              <a:t>其他节标题下都没有英文</a:t>
            </a:r>
          </a:p>
          <a:p>
            <a:r>
              <a:rPr lang="en-US" altLang="zh-CN"/>
              <a:t>2</a:t>
            </a:r>
            <a:r>
              <a:rPr lang="zh-CN" altLang="en-US"/>
              <a:t>、文字框长度不适应下方背景框长度、章节数字与下方背景框不居中，需要一起整体修改</a:t>
            </a:r>
          </a:p>
          <a:p>
            <a:r>
              <a:rPr lang="en-US" altLang="zh-CN"/>
              <a:t>3</a:t>
            </a:r>
            <a:r>
              <a:rPr lang="zh-CN" altLang="en-US"/>
              <a:t>、本页字体都小，留白较大，注意排版前提下尽量调大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按照前几部分的意见要求修改这页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1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b="1">
              <a:solidFill>
                <a:srgbClr val="05073B">
                  <a:alpha val="100000"/>
                </a:srgbClr>
              </a:solidFill>
              <a:effectLst/>
              <a:latin typeface="-apple-system"/>
            </a:endParaRPr>
          </a:p>
        </p:txBody>
      </p:sp>
      <p:sp>
        <p:nvSpPr>
          <p:cNvPr id="1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1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1">
                <a:solidFill>
                  <a:srgbClr val="060607">
                    <a:alpha val="100000"/>
                  </a:srgbClr>
                </a:solidFill>
                <a:effectLst/>
                <a:latin typeface="-apple-system"/>
              </a:rPr>
              <a:t>1</a:t>
            </a:r>
            <a:r>
              <a:rPr lang="zh-CN" altLang="en-US" b="1">
                <a:solidFill>
                  <a:srgbClr val="060607">
                    <a:alpha val="100000"/>
                  </a:srgbClr>
                </a:solidFill>
                <a:effectLst/>
                <a:latin typeface="-apple-system"/>
              </a:rPr>
              <a:t>、内容字体较小</a:t>
            </a:r>
          </a:p>
          <a:p>
            <a:pPr algn="l"/>
            <a:r>
              <a:rPr lang="en-US" altLang="zh-CN" b="1">
                <a:solidFill>
                  <a:srgbClr val="060607">
                    <a:alpha val="100000"/>
                  </a:srgbClr>
                </a:solidFill>
                <a:effectLst/>
                <a:latin typeface="-apple-system"/>
              </a:rPr>
              <a:t>2</a:t>
            </a:r>
            <a:r>
              <a:rPr lang="zh-CN" altLang="en-US" b="1">
                <a:solidFill>
                  <a:srgbClr val="060607">
                    <a:alpha val="100000"/>
                  </a:srgbClr>
                </a:solidFill>
                <a:effectLst/>
                <a:latin typeface="-apple-system"/>
              </a:rPr>
              <a:t>、标题字体小，不要用英文</a:t>
            </a:r>
            <a:r>
              <a:rPr lang="en-US" altLang="zh-CN" b="1">
                <a:solidFill>
                  <a:srgbClr val="060607">
                    <a:alpha val="100000"/>
                  </a:srgbClr>
                </a:solidFill>
                <a:effectLst/>
                <a:latin typeface="-apple-system"/>
              </a:rPr>
              <a:t> </a:t>
            </a:r>
            <a:r>
              <a:rPr lang="zh-CN" altLang="en-US" b="1">
                <a:solidFill>
                  <a:srgbClr val="060607">
                    <a:alpha val="100000"/>
                  </a:srgbClr>
                </a:solidFill>
                <a:effectLst/>
                <a:latin typeface="-apple-system"/>
              </a:rPr>
              <a:t>和其他地方统一用中文</a:t>
            </a:r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、尽量不要用</a:t>
            </a:r>
            <a:r>
              <a:rPr lang="en-US" altLang="zh-CN"/>
              <a:t>solution </a:t>
            </a:r>
            <a:r>
              <a:rPr lang="zh-CN" altLang="en-US"/>
              <a:t>用中文</a:t>
            </a:r>
            <a:r>
              <a:rPr lang="en-US" altLang="zh-CN"/>
              <a:t> </a:t>
            </a:r>
            <a:r>
              <a:rPr lang="zh-CN" altLang="en-US"/>
              <a:t>放大字号</a:t>
            </a:r>
          </a:p>
          <a:p>
            <a:r>
              <a:rPr lang="en-US" altLang="zh-CN"/>
              <a:t>2</a:t>
            </a:r>
            <a:r>
              <a:rPr lang="zh-CN" altLang="en-US"/>
              <a:t>、右侧文字描述较少，建议补充</a:t>
            </a:r>
            <a:r>
              <a:rPr lang="en-US" altLang="zh-CN"/>
              <a:t> </a:t>
            </a:r>
            <a:r>
              <a:rPr lang="zh-CN" altLang="en-US"/>
              <a:t>然后重要描述加粗</a:t>
            </a: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、标题格式修改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、标题格式修改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 altLang="zh-CN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62B735B0-1E6B-4AAE-9ED6-3DBCB2AC5596}" type="datetime1">
              <a:rPr lang="zh-CN" altLang="zh-CN"/>
              <a:t>2024/12/5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66" name="竖排文字占位符 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67" name="日期占位符 3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16D6CCCE-95A5-42F6-9454-C73F14042C7C}" type="datetime1">
              <a:rPr lang="zh-CN" altLang="zh-CN"/>
              <a:t>2024/12/5</a:t>
            </a:fld>
            <a:endParaRPr lang="zh-CN" altLang="zh-CN"/>
          </a:p>
        </p:txBody>
      </p:sp>
      <p:sp>
        <p:nvSpPr>
          <p:cNvPr id="68" name="页脚占位符 4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竖排标题 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15" name="竖排文字占位符 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16" name="日期占位符 3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A5B82C61-D909-45A3-BA4D-6D6580355498}" type="datetime1">
              <a:rPr lang="zh-CN" altLang="zh-CN"/>
              <a:t>2024/12/5</a:t>
            </a:fld>
            <a:endParaRPr lang="zh-CN" altLang="zh-CN"/>
          </a:p>
        </p:txBody>
      </p:sp>
      <p:sp>
        <p:nvSpPr>
          <p:cNvPr id="17" name="页脚占位符 4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木卫林制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2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7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7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木卫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8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0FF71-3450-4641-9E44-BDD924D6A5A9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8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5D5F2C82-781A-4EDE-A3EF-3F2438FB9F31}" type="datetime1">
              <a:rPr lang="zh-CN" altLang="zh-CN"/>
              <a:t>2024/12/5</a:t>
            </a:fld>
            <a:endParaRPr lang="zh-CN" altLang="zh-CN"/>
          </a:p>
        </p:txBody>
      </p:sp>
      <p:sp>
        <p:nvSpPr>
          <p:cNvPr id="11" name="页脚占位符 4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22" name="日期占位符 3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1E2E82B7-6B5C-47FC-9723-F06795F43EA6}" type="datetime1">
              <a:rPr lang="zh-CN" altLang="zh-CN"/>
              <a:t>2024/12/5</a:t>
            </a:fld>
            <a:endParaRPr lang="zh-CN" altLang="zh-CN"/>
          </a:p>
        </p:txBody>
      </p:sp>
      <p:sp>
        <p:nvSpPr>
          <p:cNvPr id="23" name="页脚占位符 4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27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28" name="内容占位符 3"/>
          <p:cNvSpPr>
            <a:spLocks noGrp="1"/>
          </p:cNvSpPr>
          <p:nvPr>
            <p:ph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29" name="日期占位符 4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4CEC58E8-DACA-4BE6-B257-D83C916C4624}" type="datetime1">
              <a:rPr lang="zh-CN" altLang="zh-CN"/>
              <a:t>2024/12/5</a:t>
            </a:fld>
            <a:endParaRPr lang="zh-CN" altLang="zh-CN"/>
          </a:p>
        </p:txBody>
      </p:sp>
      <p:sp>
        <p:nvSpPr>
          <p:cNvPr id="30" name="页脚占位符 5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35" name="内容占位符 3"/>
          <p:cNvSpPr>
            <a:spLocks noGrp="1"/>
          </p:cNvSpPr>
          <p:nvPr>
            <p:ph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36" name="文本占位符 4"/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37" name="内容占位符 5"/>
          <p:cNvSpPr>
            <a:spLocks noGrp="1"/>
          </p:cNvSpPr>
          <p:nvPr>
            <p:ph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38" name="日期占位符 6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603D01A9-6636-4B38-8357-40A6314F4E6C}" type="datetime1">
              <a:rPr lang="zh-CN" altLang="zh-CN"/>
              <a:t>2024/12/5</a:t>
            </a:fld>
            <a:endParaRPr lang="zh-CN" altLang="zh-CN"/>
          </a:p>
        </p:txBody>
      </p:sp>
      <p:sp>
        <p:nvSpPr>
          <p:cNvPr id="39" name="页脚占位符 7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43" name="日期占位符 2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948FBD87-ED0B-4F60-AF3B-0E0AD33A4811}" type="datetime1">
              <a:rPr lang="zh-CN" altLang="zh-CN"/>
              <a:t>2024/12/5</a:t>
            </a:fld>
            <a:endParaRPr lang="zh-CN" altLang="zh-CN"/>
          </a:p>
        </p:txBody>
      </p:sp>
      <p:sp>
        <p:nvSpPr>
          <p:cNvPr id="44" name="页脚占位符 3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日期占位符 1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BE7DA814-644F-4697-8FE5-46D4A0F5BBB0}" type="datetime1">
              <a:rPr lang="zh-CN" altLang="zh-CN"/>
              <a:t>2024/12/5</a:t>
            </a:fld>
            <a:endParaRPr lang="zh-CN" altLang="zh-CN"/>
          </a:p>
        </p:txBody>
      </p:sp>
      <p:sp>
        <p:nvSpPr>
          <p:cNvPr id="48" name="页脚占位符 2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52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53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54" name="日期占位符 4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56C93E30-C61A-46BA-B565-F0C97AF8078C}" type="datetime1">
              <a:rPr lang="zh-CN" altLang="zh-CN"/>
              <a:t>2024/12/5</a:t>
            </a:fld>
            <a:endParaRPr lang="zh-CN" altLang="zh-CN"/>
          </a:p>
        </p:txBody>
      </p:sp>
      <p:sp>
        <p:nvSpPr>
          <p:cNvPr id="55" name="页脚占位符 5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59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 altLang="zh-CN"/>
          </a:p>
        </p:txBody>
      </p:sp>
      <p:sp>
        <p:nvSpPr>
          <p:cNvPr id="60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61" name="日期占位符 4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7B927E94-0A4D-435C-8398-A30004961C83}" type="datetime1">
              <a:rPr lang="zh-CN" altLang="zh-CN"/>
              <a:t>2024/12/5</a:t>
            </a:fld>
            <a:endParaRPr lang="zh-CN" altLang="zh-CN"/>
          </a:p>
        </p:txBody>
      </p:sp>
      <p:sp>
        <p:nvSpPr>
          <p:cNvPr id="62" name="页脚占位符 5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905A1-66A8-41B4-8500-45B6E353A19E}" type="datetime1">
              <a:rPr lang="zh-CN" altLang="zh-CN"/>
              <a:t>2024/12/5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7" name="灯片编号占位符 5"/>
          <p:cNvSpPr>
            <a:spLocks noGrp="1"/>
          </p:cNvSpPr>
          <p:nvPr userDrawn="1"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zh-CN"/>
              <a:t>第</a:t>
            </a:r>
            <a:fld id="{71D56F41-8DED-4DE8-A16A-5912936214B6}" type="slidenum">
              <a:rPr lang="zh-CN" altLang="zh-CN"/>
              <a:t>‹#›</a:t>
            </a:fld>
            <a:r>
              <a:rPr lang="zh-CN" altLang="zh-CN"/>
              <a:t>页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lvl="0" algn="l" defTabSz="914400">
        <a:lnSpc>
          <a:spcPct val="13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1pPr>
    </p:titleStyle>
    <p:bodyStyle>
      <a:lvl1pPr marL="228600" lvl="0" indent="-228600" algn="l" defTabSz="914400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1pPr>
      <a:lvl2pPr marL="685800" lvl="1" indent="-228600" algn="l" defTabSz="914400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2pPr>
      <a:lvl3pPr marL="1143000" lvl="2" indent="-228600" algn="l" defTabSz="914400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3pPr>
      <a:lvl4pPr marL="1600200" lvl="3" indent="-228600" algn="l" defTabSz="914400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4pPr>
      <a:lvl5pPr marL="2057400" lvl="4" indent="-228600" algn="l" defTabSz="914400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5pPr>
      <a:lvl6pPr marL="2514600" lvl="5" indent="-228600" algn="l" defTabSz="914400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6pPr>
      <a:lvl7pPr marL="2971800" lvl="6" indent="-228600" algn="l" defTabSz="914400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7pPr>
      <a:lvl8pPr marL="3429000" lvl="7" indent="-228600" algn="l" defTabSz="914400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8pPr>
      <a:lvl9pPr marL="3886200" lvl="8" indent="-228600" algn="l" defTabSz="914400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9pPr>
    </p:bodyStyle>
    <p:otherStyle>
      <a:lvl1pPr marL="0" lvl="0" algn="l" defTabSz="914400">
        <a:lnSpc>
          <a:spcPct val="130000"/>
        </a:lnSpc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1pPr>
      <a:lvl2pPr marL="457200" lvl="1" algn="l" defTabSz="914400">
        <a:lnSpc>
          <a:spcPct val="130000"/>
        </a:lnSpc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2pPr>
      <a:lvl3pPr marL="914400" lvl="2" algn="l" defTabSz="914400">
        <a:lnSpc>
          <a:spcPct val="130000"/>
        </a:lnSpc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3pPr>
      <a:lvl4pPr marL="1371600" lvl="3" algn="l" defTabSz="914400">
        <a:lnSpc>
          <a:spcPct val="130000"/>
        </a:lnSpc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4pPr>
      <a:lvl5pPr marL="1828800" lvl="4" algn="l" defTabSz="914400">
        <a:lnSpc>
          <a:spcPct val="130000"/>
        </a:lnSpc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5pPr>
      <a:lvl6pPr marL="2286000" lvl="5" algn="l" defTabSz="914400">
        <a:lnSpc>
          <a:spcPct val="130000"/>
        </a:lnSpc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6pPr>
      <a:lvl7pPr marL="2743200" lvl="6" algn="l" defTabSz="914400">
        <a:lnSpc>
          <a:spcPct val="130000"/>
        </a:lnSpc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7pPr>
      <a:lvl8pPr marL="3200400" lvl="7" algn="l" defTabSz="914400">
        <a:lnSpc>
          <a:spcPct val="130000"/>
        </a:lnSpc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8pPr>
      <a:lvl9pPr marL="3657600" lvl="8" algn="l" defTabSz="914400">
        <a:lnSpc>
          <a:spcPct val="130000"/>
        </a:lnSpc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3" name="文本框 6"/>
          <p:cNvSpPr txBox="1"/>
          <p:nvPr userDrawn="1"/>
        </p:nvSpPr>
        <p:spPr>
          <a:xfrm>
            <a:off x="0" y="-11947"/>
            <a:ext cx="273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" dirty="0">
                <a:solidFill>
                  <a:schemeClr val="bg1"/>
                </a:solidFill>
              </a:rPr>
              <a:t>木卫林</a:t>
            </a:r>
          </a:p>
        </p:txBody>
      </p:sp>
      <p:sp>
        <p:nvSpPr>
          <p:cNvPr id="6" name="灯片编号占位符 5"/>
          <p:cNvSpPr>
            <a:spLocks noGrp="1"/>
          </p:cNvSpPr>
          <p:nvPr userDrawn="1"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zh-CN"/>
              <a:t>第</a:t>
            </a:r>
            <a:fld id="{71D56F41-8DED-4DE8-A16A-5912936214B6}" type="slidenum">
              <a:rPr lang="zh-CN" altLang="zh-CN"/>
              <a:t>‹#›</a:t>
            </a:fld>
            <a:r>
              <a:rPr lang="zh-CN" altLang="zh-CN"/>
              <a:t>页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18" Type="http://schemas.openxmlformats.org/officeDocument/2006/relationships/tags" Target="../tags/tag23.xml"/><Relationship Id="rId3" Type="http://schemas.openxmlformats.org/officeDocument/2006/relationships/tags" Target="../tags/tag8.xml"/><Relationship Id="rId21" Type="http://schemas.openxmlformats.org/officeDocument/2006/relationships/tags" Target="../tags/tag26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0" Type="http://schemas.openxmlformats.org/officeDocument/2006/relationships/tags" Target="../tags/tag25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23" Type="http://schemas.openxmlformats.org/officeDocument/2006/relationships/notesSlide" Target="../notesSlides/notesSlide1.xml"/><Relationship Id="rId10" Type="http://schemas.openxmlformats.org/officeDocument/2006/relationships/tags" Target="../tags/tag15.xml"/><Relationship Id="rId19" Type="http://schemas.openxmlformats.org/officeDocument/2006/relationships/tags" Target="../tags/tag24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Relationship Id="rId22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iṡ1íḋe"/>
          <p:cNvSpPr/>
          <p:nvPr/>
        </p:nvSpPr>
        <p:spPr>
          <a:xfrm>
            <a:off x="9108" y="0"/>
            <a:ext cx="12173784" cy="3423173"/>
          </a:xfrm>
          <a:prstGeom prst="rect">
            <a:avLst/>
          </a:prstGeom>
          <a:solidFill>
            <a:srgbClr val="122E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577" name="iš1íḍè"/>
          <p:cNvSpPr/>
          <p:nvPr/>
        </p:nvSpPr>
        <p:spPr>
          <a:xfrm>
            <a:off x="274736" y="451250"/>
            <a:ext cx="11608824" cy="5955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500" b="1" i="0" u="none" strike="noStrike" kern="1200" cap="none" spc="30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578" name="iṡ1íḋe"/>
          <p:cNvSpPr/>
          <p:nvPr/>
        </p:nvSpPr>
        <p:spPr>
          <a:xfrm>
            <a:off x="481360" y="696817"/>
            <a:ext cx="11229278" cy="5464366"/>
          </a:xfrm>
          <a:prstGeom prst="rect">
            <a:avLst/>
          </a:prstGeom>
          <a:solidFill>
            <a:schemeClr val="bg1"/>
          </a:solidFill>
          <a:ln w="22225">
            <a:solidFill>
              <a:srgbClr val="0E419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580" name="文本框 4"/>
          <p:cNvSpPr txBox="1"/>
          <p:nvPr/>
        </p:nvSpPr>
        <p:spPr>
          <a:xfrm>
            <a:off x="3169557" y="873760"/>
            <a:ext cx="5852884" cy="880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spc="2500" dirty="0">
                <a:solidFill>
                  <a:srgbClr val="122E66"/>
                </a:solidFill>
                <a:latin typeface="+mj-lt"/>
                <a:cs typeface="+mn-ea"/>
              </a:rPr>
              <a:t>CONTENTS</a:t>
            </a:r>
          </a:p>
        </p:txBody>
      </p:sp>
      <p:grpSp>
        <p:nvGrpSpPr>
          <p:cNvPr id="581" name="组合 9"/>
          <p:cNvGrpSpPr/>
          <p:nvPr>
            <p:custDataLst>
              <p:tags r:id="rId1"/>
            </p:custDataLst>
          </p:nvPr>
        </p:nvGrpSpPr>
        <p:grpSpPr>
          <a:xfrm>
            <a:off x="1678322" y="2074644"/>
            <a:ext cx="3254562" cy="1084606"/>
            <a:chOff x="2377440" y="2130511"/>
            <a:chExt cx="2741369" cy="913580"/>
          </a:xfrm>
        </p:grpSpPr>
        <p:sp>
          <p:nvSpPr>
            <p:cNvPr id="582" name="矩形: 圆角 6"/>
            <p:cNvSpPr/>
            <p:nvPr>
              <p:custDataLst>
                <p:tags r:id="rId19"/>
              </p:custDataLst>
            </p:nvPr>
          </p:nvSpPr>
          <p:spPr>
            <a:xfrm>
              <a:off x="2377440" y="2397760"/>
              <a:ext cx="2741369" cy="646331"/>
            </a:xfrm>
            <a:prstGeom prst="roundRect">
              <a:avLst>
                <a:gd name="adj" fmla="val 3563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</a:endParaRPr>
            </a:p>
          </p:txBody>
        </p:sp>
        <p:sp>
          <p:nvSpPr>
            <p:cNvPr id="583" name="文本框 7"/>
            <p:cNvSpPr txBox="1"/>
            <p:nvPr>
              <p:custDataLst>
                <p:tags r:id="rId20"/>
              </p:custDataLst>
            </p:nvPr>
          </p:nvSpPr>
          <p:spPr>
            <a:xfrm>
              <a:off x="2377440" y="2130511"/>
              <a:ext cx="6078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0E419C">
                      <a:alpha val="62000"/>
                    </a:srgbClr>
                  </a:solidFill>
                  <a:latin typeface="Impact" panose="020B0806030902050204" pitchFamily="34" charset="0"/>
                  <a:cs typeface="+mn-ea"/>
                </a:rPr>
                <a:t>01</a:t>
              </a:r>
              <a:endParaRPr lang="zh-CN" altLang="en-US" sz="3600" dirty="0">
                <a:solidFill>
                  <a:srgbClr val="0E419C">
                    <a:alpha val="62000"/>
                  </a:srgbClr>
                </a:solidFill>
                <a:latin typeface="Impact" panose="020B0806030902050204" pitchFamily="34" charset="0"/>
                <a:cs typeface="+mn-ea"/>
              </a:endParaRPr>
            </a:p>
          </p:txBody>
        </p:sp>
        <p:sp>
          <p:nvSpPr>
            <p:cNvPr id="584" name="文本框 8"/>
            <p:cNvSpPr txBox="1"/>
            <p:nvPr>
              <p:custDataLst>
                <p:tags r:id="rId21"/>
              </p:custDataLst>
            </p:nvPr>
          </p:nvSpPr>
          <p:spPr>
            <a:xfrm>
              <a:off x="2434844" y="2560918"/>
              <a:ext cx="2683965" cy="349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pc="300" dirty="0">
                  <a:latin typeface="+mj-lt"/>
                  <a:cs typeface="+mn-ea"/>
                </a:rPr>
                <a:t>Research Background</a:t>
              </a:r>
            </a:p>
          </p:txBody>
        </p:sp>
      </p:grpSp>
      <p:grpSp>
        <p:nvGrpSpPr>
          <p:cNvPr id="586" name="组合 29"/>
          <p:cNvGrpSpPr/>
          <p:nvPr>
            <p:custDataLst>
              <p:tags r:id="rId2"/>
            </p:custDataLst>
          </p:nvPr>
        </p:nvGrpSpPr>
        <p:grpSpPr>
          <a:xfrm>
            <a:off x="772692" y="3986886"/>
            <a:ext cx="3254563" cy="1089660"/>
            <a:chOff x="2377440" y="2130511"/>
            <a:chExt cx="2741369" cy="917837"/>
          </a:xfrm>
        </p:grpSpPr>
        <p:sp>
          <p:nvSpPr>
            <p:cNvPr id="587" name="矩形: 圆角 30"/>
            <p:cNvSpPr/>
            <p:nvPr>
              <p:custDataLst>
                <p:tags r:id="rId16"/>
              </p:custDataLst>
            </p:nvPr>
          </p:nvSpPr>
          <p:spPr>
            <a:xfrm>
              <a:off x="2377440" y="2397760"/>
              <a:ext cx="2741369" cy="646331"/>
            </a:xfrm>
            <a:prstGeom prst="roundRect">
              <a:avLst>
                <a:gd name="adj" fmla="val 3563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</a:endParaRPr>
            </a:p>
          </p:txBody>
        </p:sp>
        <p:sp>
          <p:nvSpPr>
            <p:cNvPr id="588" name="文本框 31"/>
            <p:cNvSpPr txBox="1"/>
            <p:nvPr>
              <p:custDataLst>
                <p:tags r:id="rId17"/>
              </p:custDataLst>
            </p:nvPr>
          </p:nvSpPr>
          <p:spPr>
            <a:xfrm>
              <a:off x="2377440" y="2130511"/>
              <a:ext cx="570069" cy="544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0E419C">
                      <a:alpha val="62000"/>
                    </a:srgbClr>
                  </a:solidFill>
                  <a:latin typeface="Impact" panose="020B0806030902050204" pitchFamily="34" charset="0"/>
                  <a:cs typeface="+mn-ea"/>
                </a:rPr>
                <a:t>03</a:t>
              </a:r>
              <a:endParaRPr lang="zh-CN" altLang="en-US" sz="3600" dirty="0">
                <a:solidFill>
                  <a:srgbClr val="0E419C">
                    <a:alpha val="62000"/>
                  </a:srgbClr>
                </a:solidFill>
                <a:latin typeface="Impact" panose="020B0806030902050204" pitchFamily="34" charset="0"/>
                <a:cs typeface="+mn-ea"/>
              </a:endParaRPr>
            </a:p>
          </p:txBody>
        </p:sp>
        <p:sp>
          <p:nvSpPr>
            <p:cNvPr id="589" name="文本框 32"/>
            <p:cNvSpPr txBox="1"/>
            <p:nvPr>
              <p:custDataLst>
                <p:tags r:id="rId18"/>
              </p:custDataLst>
            </p:nvPr>
          </p:nvSpPr>
          <p:spPr>
            <a:xfrm>
              <a:off x="2781267" y="2538617"/>
              <a:ext cx="2210619" cy="5097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pc="300" dirty="0">
                  <a:latin typeface="+mj-lt"/>
                  <a:cs typeface="+mn-ea"/>
                </a:rPr>
                <a:t>Feature Learning</a:t>
              </a:r>
            </a:p>
          </p:txBody>
        </p:sp>
      </p:grpSp>
      <p:grpSp>
        <p:nvGrpSpPr>
          <p:cNvPr id="590" name="组合 34"/>
          <p:cNvGrpSpPr/>
          <p:nvPr>
            <p:custDataLst>
              <p:tags r:id="rId3"/>
            </p:custDataLst>
          </p:nvPr>
        </p:nvGrpSpPr>
        <p:grpSpPr>
          <a:xfrm>
            <a:off x="6872075" y="2074762"/>
            <a:ext cx="3254563" cy="1084606"/>
            <a:chOff x="2377440" y="2130511"/>
            <a:chExt cx="2741369" cy="913580"/>
          </a:xfrm>
        </p:grpSpPr>
        <p:sp>
          <p:nvSpPr>
            <p:cNvPr id="591" name="矩形: 圆角 35"/>
            <p:cNvSpPr/>
            <p:nvPr>
              <p:custDataLst>
                <p:tags r:id="rId13"/>
              </p:custDataLst>
            </p:nvPr>
          </p:nvSpPr>
          <p:spPr>
            <a:xfrm>
              <a:off x="2377440" y="2397760"/>
              <a:ext cx="2741369" cy="646331"/>
            </a:xfrm>
            <a:prstGeom prst="roundRect">
              <a:avLst>
                <a:gd name="adj" fmla="val 3563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</a:endParaRPr>
            </a:p>
          </p:txBody>
        </p:sp>
        <p:sp>
          <p:nvSpPr>
            <p:cNvPr id="592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2377440" y="2130511"/>
              <a:ext cx="559267" cy="544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0E419C">
                      <a:alpha val="62000"/>
                    </a:srgbClr>
                  </a:solidFill>
                  <a:latin typeface="Impact" panose="020B0806030902050204" pitchFamily="34" charset="0"/>
                  <a:cs typeface="+mn-ea"/>
                </a:rPr>
                <a:t>02</a:t>
              </a:r>
              <a:endParaRPr lang="zh-CN" altLang="en-US" sz="3600" dirty="0">
                <a:solidFill>
                  <a:srgbClr val="0E419C">
                    <a:alpha val="62000"/>
                  </a:srgbClr>
                </a:solidFill>
                <a:latin typeface="Impact" panose="020B0806030902050204" pitchFamily="34" charset="0"/>
                <a:cs typeface="+mn-ea"/>
              </a:endParaRPr>
            </a:p>
          </p:txBody>
        </p:sp>
        <p:sp>
          <p:nvSpPr>
            <p:cNvPr id="593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2825661" y="2398480"/>
              <a:ext cx="2107924" cy="64558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pc="300" dirty="0">
                  <a:latin typeface="+mj-lt"/>
                  <a:cs typeface="+mn-ea"/>
                </a:rPr>
                <a:t>Construction of   Networks</a:t>
              </a:r>
              <a:endParaRPr lang="zh-CN" altLang="en-US" spc="300" dirty="0">
                <a:latin typeface="+mj-lt"/>
                <a:cs typeface="+mn-ea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49F823A-1EE8-4983-AD1D-6899F8444641}"/>
              </a:ext>
            </a:extLst>
          </p:cNvPr>
          <p:cNvGrpSpPr/>
          <p:nvPr/>
        </p:nvGrpSpPr>
        <p:grpSpPr>
          <a:xfrm>
            <a:off x="4397910" y="3986886"/>
            <a:ext cx="3254563" cy="1084606"/>
            <a:chOff x="4318587" y="3986886"/>
            <a:chExt cx="3254563" cy="1084606"/>
          </a:xfrm>
        </p:grpSpPr>
        <p:grpSp>
          <p:nvGrpSpPr>
            <p:cNvPr id="594" name="组合 38"/>
            <p:cNvGrpSpPr/>
            <p:nvPr>
              <p:custDataLst>
                <p:tags r:id="rId9"/>
              </p:custDataLst>
            </p:nvPr>
          </p:nvGrpSpPr>
          <p:grpSpPr>
            <a:xfrm>
              <a:off x="4318587" y="3986886"/>
              <a:ext cx="3254563" cy="1084606"/>
              <a:chOff x="2377440" y="2130511"/>
              <a:chExt cx="2741369" cy="913580"/>
            </a:xfrm>
          </p:grpSpPr>
          <p:sp>
            <p:nvSpPr>
              <p:cNvPr id="595" name="矩形: 圆角 39"/>
              <p:cNvSpPr/>
              <p:nvPr>
                <p:custDataLst>
                  <p:tags r:id="rId11"/>
                </p:custDataLst>
              </p:nvPr>
            </p:nvSpPr>
            <p:spPr>
              <a:xfrm>
                <a:off x="2377440" y="2397760"/>
                <a:ext cx="2741369" cy="646331"/>
              </a:xfrm>
              <a:prstGeom prst="roundRect">
                <a:avLst>
                  <a:gd name="adj" fmla="val 35632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381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</a:endParaRPr>
              </a:p>
            </p:txBody>
          </p:sp>
          <p:sp>
            <p:nvSpPr>
              <p:cNvPr id="596" name="文本框 40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377440" y="2130511"/>
                <a:ext cx="557917" cy="5444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>
                    <a:solidFill>
                      <a:srgbClr val="0E419C">
                        <a:alpha val="62000"/>
                      </a:srgbClr>
                    </a:solidFill>
                    <a:latin typeface="Impact" panose="020B0806030902050204" pitchFamily="34" charset="0"/>
                    <a:cs typeface="+mn-ea"/>
                  </a:rPr>
                  <a:t>04</a:t>
                </a:r>
                <a:endParaRPr lang="zh-CN" altLang="en-US" sz="3600" dirty="0">
                  <a:solidFill>
                    <a:srgbClr val="0E419C">
                      <a:alpha val="62000"/>
                    </a:srgbClr>
                  </a:solidFill>
                  <a:latin typeface="Impact" panose="020B0806030902050204" pitchFamily="34" charset="0"/>
                  <a:cs typeface="+mn-ea"/>
                </a:endParaRPr>
              </a:p>
            </p:txBody>
          </p:sp>
        </p:grpSp>
        <p:sp>
          <p:nvSpPr>
            <p:cNvPr id="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4807448" y="4465885"/>
              <a:ext cx="2624455" cy="6051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pc="300" dirty="0">
                  <a:latin typeface="+mj-lt"/>
                  <a:cs typeface="+mn-ea"/>
                </a:rPr>
                <a:t>Machine Learning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F70C9C5-B34F-4302-A06A-9309F8A74865}"/>
              </a:ext>
            </a:extLst>
          </p:cNvPr>
          <p:cNvGrpSpPr/>
          <p:nvPr/>
        </p:nvGrpSpPr>
        <p:grpSpPr>
          <a:xfrm>
            <a:off x="8117681" y="3986886"/>
            <a:ext cx="3254563" cy="1095060"/>
            <a:chOff x="4318587" y="3986886"/>
            <a:chExt cx="3254563" cy="1095060"/>
          </a:xfrm>
        </p:grpSpPr>
        <p:grpSp>
          <p:nvGrpSpPr>
            <p:cNvPr id="30" name="组合 38">
              <a:extLst>
                <a:ext uri="{FF2B5EF4-FFF2-40B4-BE49-F238E27FC236}">
                  <a16:creationId xmlns:a16="http://schemas.microsoft.com/office/drawing/2014/main" id="{E8A7D43B-6D63-4C2B-B27E-276A5AF650EB}"/>
                </a:ext>
              </a:extLst>
            </p:cNvPr>
            <p:cNvGrpSpPr/>
            <p:nvPr>
              <p:custDataLst>
                <p:tags r:id="rId4"/>
              </p:custDataLst>
            </p:nvPr>
          </p:nvGrpSpPr>
          <p:grpSpPr>
            <a:xfrm>
              <a:off x="4318587" y="3986886"/>
              <a:ext cx="3254563" cy="1084606"/>
              <a:chOff x="2377440" y="2130511"/>
              <a:chExt cx="2741369" cy="913580"/>
            </a:xfrm>
          </p:grpSpPr>
          <p:sp>
            <p:nvSpPr>
              <p:cNvPr id="32" name="矩形: 圆角 39">
                <a:extLst>
                  <a:ext uri="{FF2B5EF4-FFF2-40B4-BE49-F238E27FC236}">
                    <a16:creationId xmlns:a16="http://schemas.microsoft.com/office/drawing/2014/main" id="{6821620F-A865-4663-83AE-9027B30F31E0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2377440" y="2397760"/>
                <a:ext cx="2741369" cy="646331"/>
              </a:xfrm>
              <a:prstGeom prst="roundRect">
                <a:avLst>
                  <a:gd name="adj" fmla="val 35632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381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</a:endParaRPr>
              </a:p>
            </p:txBody>
          </p:sp>
          <p:sp>
            <p:nvSpPr>
              <p:cNvPr id="33" name="文本框 40">
                <a:extLst>
                  <a:ext uri="{FF2B5EF4-FFF2-40B4-BE49-F238E27FC236}">
                    <a16:creationId xmlns:a16="http://schemas.microsoft.com/office/drawing/2014/main" id="{CAA32FD7-1FA9-4C0F-8CD2-260F0449C188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377440" y="2130511"/>
                <a:ext cx="572770" cy="613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>
                    <a:solidFill>
                      <a:srgbClr val="0E419C">
                        <a:alpha val="62000"/>
                      </a:srgbClr>
                    </a:solidFill>
                    <a:latin typeface="Impact" panose="020B0806030902050204" pitchFamily="34" charset="0"/>
                    <a:cs typeface="+mn-ea"/>
                  </a:rPr>
                  <a:t>05</a:t>
                </a:r>
                <a:endParaRPr lang="zh-CN" altLang="en-US" sz="3600" dirty="0">
                  <a:solidFill>
                    <a:srgbClr val="0E419C">
                      <a:alpha val="62000"/>
                    </a:srgbClr>
                  </a:solidFill>
                  <a:latin typeface="Impact" panose="020B0806030902050204" pitchFamily="34" charset="0"/>
                  <a:cs typeface="+mn-ea"/>
                </a:endParaRPr>
              </a:p>
            </p:txBody>
          </p:sp>
          <p:sp>
            <p:nvSpPr>
              <p:cNvPr id="34" name="文本框 41">
                <a:extLst>
                  <a:ext uri="{FF2B5EF4-FFF2-40B4-BE49-F238E27FC236}">
                    <a16:creationId xmlns:a16="http://schemas.microsoft.com/office/drawing/2014/main" id="{4CFA6B8C-8294-4B31-83C7-C7A704096EB2}"/>
                  </a:ext>
                </a:extLst>
              </p:cNvPr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3247571" y="2397737"/>
                <a:ext cx="1344148" cy="379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pc="300" dirty="0">
                  <a:latin typeface="+mn-ea"/>
                  <a:cs typeface="+mn-ea"/>
                </a:endParaRPr>
              </a:p>
            </p:txBody>
          </p:sp>
        </p:grpSp>
        <p:sp>
          <p:nvSpPr>
            <p:cNvPr id="31" name="文本框 32">
              <a:extLst>
                <a:ext uri="{FF2B5EF4-FFF2-40B4-BE49-F238E27FC236}">
                  <a16:creationId xmlns:a16="http://schemas.microsoft.com/office/drawing/2014/main" id="{1E82474C-D1D6-4A44-A8C4-7C7F89AD11A6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4902830" y="4476791"/>
              <a:ext cx="2624455" cy="6051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pc="300" dirty="0">
                  <a:latin typeface="+mj-lt"/>
                  <a:cs typeface="+mn-ea"/>
                </a:rPr>
                <a:t>Interpretability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iṡ1íḋe"/>
          <p:cNvSpPr/>
          <p:nvPr/>
        </p:nvSpPr>
        <p:spPr>
          <a:xfrm>
            <a:off x="-11552" y="-1"/>
            <a:ext cx="12215105" cy="620689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414" name="iṡḻîdê"/>
          <p:cNvSpPr/>
          <p:nvPr/>
        </p:nvSpPr>
        <p:spPr>
          <a:xfrm>
            <a:off x="0" y="0"/>
            <a:ext cx="12192000" cy="3445288"/>
          </a:xfrm>
          <a:prstGeom prst="rect">
            <a:avLst/>
          </a:prstGeom>
          <a:solidFill>
            <a:srgbClr val="122E6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cxnSp>
        <p:nvCxnSpPr>
          <p:cNvPr id="415" name="直接连接符 28"/>
          <p:cNvCxnSpPr/>
          <p:nvPr/>
        </p:nvCxnSpPr>
        <p:spPr>
          <a:xfrm flipV="1">
            <a:off x="707718" y="856366"/>
            <a:ext cx="0" cy="355445"/>
          </a:xfrm>
          <a:prstGeom prst="line">
            <a:avLst/>
          </a:prstGeom>
          <a:ln w="79375">
            <a:solidFill>
              <a:srgbClr val="122E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矩形: 圆角 25"/>
          <p:cNvSpPr/>
          <p:nvPr/>
        </p:nvSpPr>
        <p:spPr>
          <a:xfrm>
            <a:off x="521970" y="2520950"/>
            <a:ext cx="11148695" cy="1816735"/>
          </a:xfrm>
          <a:prstGeom prst="roundRect">
            <a:avLst>
              <a:gd name="adj" fmla="val 3563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</a:endParaRPr>
          </a:p>
        </p:txBody>
      </p:sp>
      <p:sp>
        <p:nvSpPr>
          <p:cNvPr id="417" name="标题 2"/>
          <p:cNvSpPr>
            <a:spLocks noGrp="1"/>
          </p:cNvSpPr>
          <p:nvPr>
            <p:ph type="ctrTitle"/>
          </p:nvPr>
        </p:nvSpPr>
        <p:spPr>
          <a:xfrm>
            <a:off x="2007870" y="164465"/>
            <a:ext cx="8176895" cy="2141855"/>
          </a:xfrm>
        </p:spPr>
        <p:txBody>
          <a:bodyPr>
            <a:noAutofit/>
          </a:bodyPr>
          <a:lstStyle/>
          <a:p>
            <a:pPr algn="ctr"/>
            <a:r>
              <a:rPr lang="en-US" altLang="zh-CN" sz="80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ea typeface="+mj-lt"/>
                <a:cs typeface="+mj-lt"/>
              </a:rPr>
              <a:t>PART</a:t>
            </a:r>
            <a:r>
              <a:rPr lang="zh-CN" altLang="en-US" sz="80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ea typeface="+mj-lt"/>
                <a:cs typeface="+mj-lt"/>
              </a:rPr>
              <a:t>（</a:t>
            </a:r>
            <a:r>
              <a:rPr lang="en-US" altLang="zh-CN" sz="80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ea typeface="+mj-lt"/>
                <a:cs typeface="+mj-lt"/>
              </a:rPr>
              <a:t>V</a:t>
            </a:r>
            <a:r>
              <a:rPr lang="zh-CN" altLang="en-US" sz="80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ea typeface="+mj-lt"/>
                <a:cs typeface="+mj-lt"/>
              </a:rPr>
              <a:t>）</a:t>
            </a:r>
            <a:br>
              <a:rPr lang="zh-CN" altLang="en-US" sz="80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ea typeface="+mj-lt"/>
                <a:cs typeface="+mj-lt"/>
              </a:rPr>
            </a:br>
            <a:r>
              <a:rPr lang="en-US" altLang="zh-CN" sz="80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ea typeface="+mj-lt"/>
                <a:cs typeface="+mj-lt"/>
              </a:rPr>
              <a:t>I</a:t>
            </a:r>
            <a:r>
              <a:rPr lang="zh-CN" altLang="en-US" sz="80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ea typeface="+mj-lt"/>
                <a:cs typeface="+mj-lt"/>
              </a:rPr>
              <a:t>nterpretability</a:t>
            </a:r>
          </a:p>
        </p:txBody>
      </p:sp>
      <p:sp>
        <p:nvSpPr>
          <p:cNvPr id="418" name="文本框 5"/>
          <p:cNvSpPr txBox="1"/>
          <p:nvPr/>
        </p:nvSpPr>
        <p:spPr>
          <a:xfrm>
            <a:off x="1078230" y="2306320"/>
            <a:ext cx="10320020" cy="19437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4800" b="1" dirty="0">
                <a:ln w="11953">
                  <a:solidFill>
                    <a:srgbClr val="FFD267"/>
                  </a:solidFill>
                </a:ln>
                <a:solidFill>
                  <a:srgbClr val="295280"/>
                </a:solidFill>
                <a:effectLst>
                  <a:outerShdw dist="50800" dir="2700000" algn="tl" rotWithShape="0">
                    <a:srgbClr val="FF896E">
                      <a:alpha val="100000"/>
                    </a:srgbClr>
                  </a:outerShdw>
                </a:effectLst>
                <a:latin typeface="+mj-lt"/>
                <a:ea typeface="+mj-lt"/>
                <a:cs typeface="Arial" panose="020B0604020202020204" pitchFamily="34" charset="0"/>
                <a:sym typeface="+mn-ea"/>
              </a:rPr>
              <a:t>D</a:t>
            </a:r>
            <a:r>
              <a:rPr lang="zh-CN" altLang="en-US" sz="4800" b="1" dirty="0">
                <a:ln w="11953">
                  <a:solidFill>
                    <a:srgbClr val="FFD267"/>
                  </a:solidFill>
                </a:ln>
                <a:solidFill>
                  <a:srgbClr val="295280"/>
                </a:solidFill>
                <a:effectLst>
                  <a:outerShdw dist="50800" dir="2700000" algn="tl" rotWithShape="0">
                    <a:srgbClr val="FF896E">
                      <a:alpha val="100000"/>
                    </a:srgbClr>
                  </a:outerShdw>
                </a:effectLst>
                <a:latin typeface="+mj-lt"/>
                <a:ea typeface="+mj-lt"/>
                <a:cs typeface="Arial" panose="020B0604020202020204" pitchFamily="34" charset="0"/>
                <a:sym typeface="+mn-ea"/>
              </a:rPr>
              <a:t>iffusion </a:t>
            </a:r>
            <a:r>
              <a:rPr lang="en-US" altLang="zh-CN" sz="4800" b="1" dirty="0">
                <a:ln w="11953">
                  <a:solidFill>
                    <a:srgbClr val="FFD267"/>
                  </a:solidFill>
                </a:ln>
                <a:solidFill>
                  <a:srgbClr val="295280"/>
                </a:solidFill>
                <a:effectLst>
                  <a:outerShdw dist="50800" dir="2700000" algn="tl" rotWithShape="0">
                    <a:srgbClr val="FF896E">
                      <a:alpha val="100000"/>
                    </a:srgbClr>
                  </a:outerShdw>
                </a:effectLst>
                <a:latin typeface="+mj-lt"/>
                <a:ea typeface="+mj-lt"/>
                <a:cs typeface="Arial" panose="020B0604020202020204" pitchFamily="34" charset="0"/>
                <a:sym typeface="+mn-ea"/>
              </a:rPr>
              <a:t>M</a:t>
            </a:r>
            <a:r>
              <a:rPr lang="zh-CN" altLang="en-US" sz="4800" b="1" dirty="0">
                <a:ln w="11953">
                  <a:solidFill>
                    <a:srgbClr val="FFD267"/>
                  </a:solidFill>
                </a:ln>
                <a:solidFill>
                  <a:srgbClr val="295280"/>
                </a:solidFill>
                <a:effectLst>
                  <a:outerShdw dist="50800" dir="2700000" algn="tl" rotWithShape="0">
                    <a:srgbClr val="FF896E">
                      <a:alpha val="100000"/>
                    </a:srgbClr>
                  </a:outerShdw>
                </a:effectLst>
                <a:latin typeface="+mj-lt"/>
                <a:ea typeface="+mj-lt"/>
                <a:cs typeface="Arial" panose="020B0604020202020204" pitchFamily="34" charset="0"/>
                <a:sym typeface="+mn-ea"/>
              </a:rPr>
              <a:t>odel</a:t>
            </a:r>
            <a:r>
              <a:rPr lang="en-US" altLang="zh-CN" sz="4800" b="1" dirty="0">
                <a:ln w="11953">
                  <a:solidFill>
                    <a:srgbClr val="FFD267"/>
                  </a:solidFill>
                </a:ln>
                <a:solidFill>
                  <a:srgbClr val="295280"/>
                </a:solidFill>
                <a:effectLst>
                  <a:outerShdw dist="50800" dir="2700000" algn="tl" rotWithShape="0">
                    <a:srgbClr val="FF896E">
                      <a:alpha val="100000"/>
                    </a:srgbClr>
                  </a:outerShdw>
                </a:effectLst>
                <a:latin typeface="+mj-lt"/>
                <a:ea typeface="+mj-lt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4800" b="1" dirty="0">
                <a:ln w="11953">
                  <a:solidFill>
                    <a:srgbClr val="FFD267"/>
                  </a:solidFill>
                </a:ln>
                <a:solidFill>
                  <a:srgbClr val="295280"/>
                </a:solidFill>
                <a:effectLst>
                  <a:outerShdw dist="50800" dir="2700000" algn="tl" rotWithShape="0">
                    <a:srgbClr val="FF896E">
                      <a:alpha val="100000"/>
                    </a:srgbClr>
                  </a:outerShdw>
                </a:effectLst>
                <a:latin typeface="+mj-lt"/>
                <a:ea typeface="+mj-lt"/>
                <a:cs typeface="Arial" panose="020B0604020202020204" pitchFamily="34" charset="0"/>
                <a:sym typeface="+mn-ea"/>
              </a:rPr>
              <a:t>|</a:t>
            </a:r>
            <a:r>
              <a:rPr lang="en-US" altLang="zh-CN" sz="4800" b="1" dirty="0">
                <a:ln w="11953">
                  <a:solidFill>
                    <a:srgbClr val="FFD267"/>
                  </a:solidFill>
                </a:ln>
                <a:solidFill>
                  <a:srgbClr val="295280"/>
                </a:solidFill>
                <a:effectLst>
                  <a:outerShdw dist="50800" dir="2700000" algn="tl" rotWithShape="0">
                    <a:srgbClr val="FF896E">
                      <a:alpha val="100000"/>
                    </a:srgbClr>
                  </a:outerShdw>
                </a:effectLst>
                <a:latin typeface="+mj-lt"/>
                <a:ea typeface="+mj-lt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4800" b="1" dirty="0">
                <a:ln w="11953">
                  <a:solidFill>
                    <a:srgbClr val="FFD267"/>
                  </a:solidFill>
                </a:ln>
                <a:solidFill>
                  <a:srgbClr val="295280"/>
                </a:solidFill>
                <a:effectLst>
                  <a:outerShdw dist="50800" dir="2700000" algn="tl" rotWithShape="0">
                    <a:srgbClr val="FF896E">
                      <a:alpha val="100000"/>
                    </a:srgbClr>
                  </a:outerShdw>
                </a:effectLst>
                <a:latin typeface="+mj-lt"/>
                <a:ea typeface="+mj-lt"/>
                <a:cs typeface="Arial" panose="020B0604020202020204" pitchFamily="34" charset="0"/>
                <a:sym typeface="+mn-ea"/>
              </a:rPr>
              <a:t>Biased Random Walk</a:t>
            </a:r>
            <a:r>
              <a:rPr lang="en-US" altLang="zh-CN" sz="4800" b="1" dirty="0">
                <a:ln w="11953">
                  <a:solidFill>
                    <a:srgbClr val="FFD267"/>
                  </a:solidFill>
                </a:ln>
                <a:solidFill>
                  <a:srgbClr val="295280"/>
                </a:solidFill>
                <a:effectLst>
                  <a:outerShdw dist="50800" dir="2700000" algn="tl" rotWithShape="0">
                    <a:srgbClr val="FF896E">
                      <a:alpha val="100000"/>
                    </a:srgbClr>
                  </a:outerShdw>
                </a:effectLst>
                <a:latin typeface="+mj-lt"/>
                <a:ea typeface="+mj-lt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4800" b="1" dirty="0">
                <a:ln w="11953">
                  <a:solidFill>
                    <a:srgbClr val="FFD267"/>
                  </a:solidFill>
                </a:ln>
                <a:solidFill>
                  <a:srgbClr val="295280"/>
                </a:solidFill>
                <a:effectLst>
                  <a:outerShdw dist="50800" dir="2700000" algn="tl" rotWithShape="0">
                    <a:srgbClr val="FF896E">
                      <a:alpha val="100000"/>
                    </a:srgbClr>
                  </a:outerShdw>
                </a:effectLst>
                <a:latin typeface="+mj-lt"/>
                <a:ea typeface="+mj-lt"/>
                <a:cs typeface="Arial" panose="020B0604020202020204" pitchFamily="34" charset="0"/>
                <a:sym typeface="+mn-ea"/>
              </a:rPr>
              <a:t>|</a:t>
            </a:r>
            <a:r>
              <a:rPr lang="en-US" altLang="zh-CN" sz="4800" b="1" dirty="0">
                <a:ln w="11953">
                  <a:solidFill>
                    <a:srgbClr val="FFD267"/>
                  </a:solidFill>
                </a:ln>
                <a:solidFill>
                  <a:srgbClr val="295280"/>
                </a:solidFill>
                <a:effectLst>
                  <a:outerShdw dist="50800" dir="2700000" algn="tl" rotWithShape="0">
                    <a:srgbClr val="FF896E">
                      <a:alpha val="100000"/>
                    </a:srgbClr>
                  </a:outerShdw>
                </a:effectLst>
                <a:latin typeface="+mj-lt"/>
                <a:ea typeface="+mj-lt"/>
                <a:cs typeface="Arial" panose="020B0604020202020204" pitchFamily="34" charset="0"/>
                <a:sym typeface="+mn-ea"/>
              </a:rPr>
              <a:t> S</a:t>
            </a:r>
            <a:r>
              <a:rPr lang="zh-CN" altLang="en-US" sz="4800" b="1" dirty="0">
                <a:ln w="11953">
                  <a:solidFill>
                    <a:srgbClr val="FFD267"/>
                  </a:solidFill>
                </a:ln>
                <a:solidFill>
                  <a:srgbClr val="295280"/>
                </a:solidFill>
                <a:effectLst>
                  <a:outerShdw dist="50800" dir="2700000" algn="tl" rotWithShape="0">
                    <a:srgbClr val="FF896E">
                      <a:alpha val="100000"/>
                    </a:srgbClr>
                  </a:outerShdw>
                </a:effectLst>
                <a:latin typeface="+mj-lt"/>
                <a:ea typeface="+mj-lt"/>
                <a:cs typeface="Arial" panose="020B0604020202020204" pitchFamily="34" charset="0"/>
                <a:sym typeface="+mn-ea"/>
              </a:rPr>
              <a:t>emantic </a:t>
            </a:r>
            <a:r>
              <a:rPr lang="en-US" altLang="zh-CN" sz="4800" b="1" dirty="0">
                <a:ln w="11953">
                  <a:solidFill>
                    <a:srgbClr val="FFD267"/>
                  </a:solidFill>
                </a:ln>
                <a:solidFill>
                  <a:srgbClr val="295280"/>
                </a:solidFill>
                <a:effectLst>
                  <a:outerShdw dist="50800" dir="2700000" algn="tl" rotWithShape="0">
                    <a:srgbClr val="FF896E">
                      <a:alpha val="100000"/>
                    </a:srgbClr>
                  </a:outerShdw>
                </a:effectLst>
                <a:latin typeface="+mj-lt"/>
                <a:ea typeface="+mj-lt"/>
                <a:cs typeface="Arial" panose="020B0604020202020204" pitchFamily="34" charset="0"/>
                <a:sym typeface="+mn-ea"/>
              </a:rPr>
              <a:t>A</a:t>
            </a:r>
            <a:r>
              <a:rPr lang="zh-CN" altLang="en-US" sz="4800" b="1" dirty="0">
                <a:ln w="11953">
                  <a:solidFill>
                    <a:srgbClr val="FFD267"/>
                  </a:solidFill>
                </a:ln>
                <a:solidFill>
                  <a:srgbClr val="295280"/>
                </a:solidFill>
                <a:effectLst>
                  <a:outerShdw dist="50800" dir="2700000" algn="tl" rotWithShape="0">
                    <a:srgbClr val="FF896E">
                      <a:alpha val="100000"/>
                    </a:srgbClr>
                  </a:outerShdw>
                </a:effectLst>
                <a:latin typeface="+mj-lt"/>
                <a:ea typeface="+mj-lt"/>
                <a:cs typeface="Arial" panose="020B0604020202020204" pitchFamily="34" charset="0"/>
                <a:sym typeface="+mn-ea"/>
              </a:rPr>
              <a:t>nalysis </a:t>
            </a:r>
            <a:r>
              <a:rPr lang="en-US" altLang="zh-CN" sz="4800" b="1" dirty="0">
                <a:ln w="11953">
                  <a:solidFill>
                    <a:srgbClr val="FFD267"/>
                  </a:solidFill>
                </a:ln>
                <a:solidFill>
                  <a:srgbClr val="295280"/>
                </a:solidFill>
                <a:effectLst>
                  <a:outerShdw dist="50800" dir="2700000" algn="tl" rotWithShape="0">
                    <a:srgbClr val="FF896E">
                      <a:alpha val="100000"/>
                    </a:srgbClr>
                  </a:outerShdw>
                </a:effectLst>
                <a:latin typeface="+mj-lt"/>
                <a:ea typeface="+mj-lt"/>
                <a:cs typeface="Arial" panose="020B0604020202020204" pitchFamily="34" charset="0"/>
                <a:sym typeface="+mn-ea"/>
              </a:rPr>
              <a:t>M</a:t>
            </a:r>
            <a:r>
              <a:rPr lang="zh-CN" altLang="en-US" sz="4800" b="1" dirty="0">
                <a:ln w="11953">
                  <a:solidFill>
                    <a:srgbClr val="FFD267"/>
                  </a:solidFill>
                </a:ln>
                <a:solidFill>
                  <a:srgbClr val="295280"/>
                </a:solidFill>
                <a:effectLst>
                  <a:outerShdw dist="50800" dir="2700000" algn="tl" rotWithShape="0">
                    <a:srgbClr val="FF896E">
                      <a:alpha val="100000"/>
                    </a:srgbClr>
                  </a:outerShdw>
                </a:effectLst>
                <a:latin typeface="+mj-lt"/>
                <a:ea typeface="+mj-lt"/>
                <a:cs typeface="Arial" panose="020B0604020202020204" pitchFamily="34" charset="0"/>
                <a:sym typeface="+mn-ea"/>
              </a:rPr>
              <a:t>ethods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iṡ1íḋe"/>
          <p:cNvSpPr/>
          <p:nvPr/>
        </p:nvSpPr>
        <p:spPr>
          <a:xfrm>
            <a:off x="-11552" y="-1"/>
            <a:ext cx="12215105" cy="620689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429" name="iṡḻîdê"/>
          <p:cNvSpPr/>
          <p:nvPr/>
        </p:nvSpPr>
        <p:spPr>
          <a:xfrm>
            <a:off x="0" y="0"/>
            <a:ext cx="12192000" cy="3445288"/>
          </a:xfrm>
          <a:prstGeom prst="rect">
            <a:avLst/>
          </a:prstGeom>
          <a:solidFill>
            <a:srgbClr val="122E6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430" name="iš1íḍè"/>
          <p:cNvSpPr/>
          <p:nvPr/>
        </p:nvSpPr>
        <p:spPr>
          <a:xfrm>
            <a:off x="274736" y="404664"/>
            <a:ext cx="11608824" cy="5955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500" b="1" i="0" u="none" strike="noStrike" kern="1200" cap="none" spc="30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grpSp>
        <p:nvGrpSpPr>
          <p:cNvPr id="431" name="组合 6"/>
          <p:cNvGrpSpPr/>
          <p:nvPr/>
        </p:nvGrpSpPr>
        <p:grpSpPr>
          <a:xfrm>
            <a:off x="707718" y="773335"/>
            <a:ext cx="11657330" cy="521970"/>
            <a:chOff x="707718" y="773335"/>
            <a:chExt cx="11657330" cy="521970"/>
          </a:xfrm>
        </p:grpSpPr>
        <p:cxnSp>
          <p:nvCxnSpPr>
            <p:cNvPr id="432" name="直接连接符 28"/>
            <p:cNvCxnSpPr/>
            <p:nvPr/>
          </p:nvCxnSpPr>
          <p:spPr>
            <a:xfrm flipV="1">
              <a:off x="707718" y="856366"/>
              <a:ext cx="0" cy="355445"/>
            </a:xfrm>
            <a:prstGeom prst="line">
              <a:avLst/>
            </a:prstGeom>
            <a:ln w="79375">
              <a:solidFill>
                <a:srgbClr val="122E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文本框 29"/>
            <p:cNvSpPr txBox="1"/>
            <p:nvPr/>
          </p:nvSpPr>
          <p:spPr>
            <a:xfrm>
              <a:off x="787728" y="773335"/>
              <a:ext cx="11577320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>
                  <a:solidFill>
                    <a:schemeClr val="tx1">
                      <a:alpha val="100000"/>
                    </a:schemeClr>
                  </a:solidFill>
                  <a:latin typeface="Arial" panose="020B0604020202020204"/>
                  <a:ea typeface="思源黑体 CN Regular"/>
                  <a:cs typeface="+mn-cs"/>
                </a:defRPr>
              </a:pPr>
              <a:r>
                <a:rPr lang="zh-CN" sz="2800" b="1" dirty="0">
                  <a:solidFill>
                    <a:srgbClr val="00156C">
                      <a:alpha val="100000"/>
                    </a:srgbClr>
                  </a:solidFill>
                  <a:effectLst/>
                  <a:latin typeface="+mj-lt"/>
                  <a:ea typeface="+mj-lt"/>
                  <a:cs typeface="Arial" panose="020B0604020202020204" pitchFamily="34" charset="0"/>
                </a:rPr>
                <a:t>Why is it essential to focus on </a:t>
              </a:r>
              <a:r>
                <a:rPr lang="en-US" altLang="zh-CN" sz="2800" b="1" dirty="0">
                  <a:solidFill>
                    <a:srgbClr val="00156C">
                      <a:alpha val="100000"/>
                    </a:srgbClr>
                  </a:solidFill>
                  <a:effectLst/>
                  <a:latin typeface="+mj-lt"/>
                  <a:ea typeface="+mj-lt"/>
                  <a:cs typeface="Arial" panose="020B0604020202020204" pitchFamily="34" charset="0"/>
                </a:rPr>
                <a:t>the </a:t>
              </a:r>
              <a:r>
                <a:rPr lang="zh-CN" sz="2800" b="1" dirty="0">
                  <a:solidFill>
                    <a:srgbClr val="00156C">
                      <a:alpha val="100000"/>
                    </a:srgbClr>
                  </a:solidFill>
                  <a:effectLst/>
                  <a:latin typeface="+mj-lt"/>
                  <a:ea typeface="+mj-lt"/>
                  <a:cs typeface="Arial" panose="020B0604020202020204" pitchFamily="34" charset="0"/>
                </a:rPr>
                <a:t>interpretability of prediction</a:t>
              </a:r>
              <a:r>
                <a:rPr lang="en-US" altLang="zh-CN" sz="2800" b="1" dirty="0">
                  <a:solidFill>
                    <a:srgbClr val="00156C">
                      <a:alpha val="100000"/>
                    </a:srgbClr>
                  </a:solidFill>
                  <a:effectLst/>
                  <a:latin typeface="+mj-lt"/>
                  <a:ea typeface="+mj-lt"/>
                  <a:cs typeface="Arial" panose="020B0604020202020204" pitchFamily="34" charset="0"/>
                </a:rPr>
                <a:t>?</a:t>
              </a:r>
            </a:p>
          </p:txBody>
        </p:sp>
      </p:grpSp>
      <p:grpSp>
        <p:nvGrpSpPr>
          <p:cNvPr id="434" name="组合 24"/>
          <p:cNvGrpSpPr/>
          <p:nvPr/>
        </p:nvGrpSpPr>
        <p:grpSpPr>
          <a:xfrm>
            <a:off x="7853589" y="1556082"/>
            <a:ext cx="3644900" cy="1828799"/>
            <a:chOff x="7843964" y="1244601"/>
            <a:chExt cx="3644900" cy="1828799"/>
          </a:xfrm>
        </p:grpSpPr>
        <p:sp>
          <p:nvSpPr>
            <p:cNvPr id="435" name="矩形: 圆角 25"/>
            <p:cNvSpPr/>
            <p:nvPr/>
          </p:nvSpPr>
          <p:spPr>
            <a:xfrm>
              <a:off x="7843964" y="1244601"/>
              <a:ext cx="3644900" cy="1828799"/>
            </a:xfrm>
            <a:prstGeom prst="roundRect">
              <a:avLst>
                <a:gd name="adj" fmla="val 6448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6" name="文本框 26"/>
            <p:cNvSpPr txBox="1"/>
            <p:nvPr/>
          </p:nvSpPr>
          <p:spPr>
            <a:xfrm>
              <a:off x="8564054" y="1282066"/>
              <a:ext cx="2810510" cy="175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400" b="1" i="0" dirty="0">
                  <a:solidFill>
                    <a:srgbClr val="05073B"/>
                  </a:solidFill>
                  <a:effectLst/>
                  <a:latin typeface="+mj-lt"/>
                  <a:ea typeface="+mj-lt"/>
                  <a:cs typeface="+mj-lt"/>
                </a:rPr>
                <a:t>Aligning with Regulatory Requirements</a:t>
              </a:r>
            </a:p>
          </p:txBody>
        </p:sp>
        <p:cxnSp>
          <p:nvCxnSpPr>
            <p:cNvPr id="437" name="直接连接符 30"/>
            <p:cNvCxnSpPr/>
            <p:nvPr/>
          </p:nvCxnSpPr>
          <p:spPr>
            <a:xfrm>
              <a:off x="8233310" y="1506524"/>
              <a:ext cx="8255" cy="1490980"/>
            </a:xfrm>
            <a:prstGeom prst="line">
              <a:avLst/>
            </a:prstGeom>
            <a:ln w="50800">
              <a:solidFill>
                <a:srgbClr val="122E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8" name="组合 31"/>
          <p:cNvGrpSpPr/>
          <p:nvPr/>
        </p:nvGrpSpPr>
        <p:grpSpPr>
          <a:xfrm>
            <a:off x="7853589" y="4089400"/>
            <a:ext cx="3644900" cy="1879600"/>
            <a:chOff x="7843964" y="1244601"/>
            <a:chExt cx="3644900" cy="1879600"/>
          </a:xfrm>
        </p:grpSpPr>
        <p:sp>
          <p:nvSpPr>
            <p:cNvPr id="439" name="矩形: 圆角 32"/>
            <p:cNvSpPr/>
            <p:nvPr/>
          </p:nvSpPr>
          <p:spPr>
            <a:xfrm>
              <a:off x="7843964" y="1244601"/>
              <a:ext cx="3644900" cy="1828799"/>
            </a:xfrm>
            <a:prstGeom prst="roundRect">
              <a:avLst>
                <a:gd name="adj" fmla="val 6448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0" name="文本框 33"/>
            <p:cNvSpPr txBox="1"/>
            <p:nvPr/>
          </p:nvSpPr>
          <p:spPr>
            <a:xfrm>
              <a:off x="8672004" y="1534161"/>
              <a:ext cx="2593975" cy="1529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1" i="0" dirty="0">
                  <a:solidFill>
                    <a:srgbClr val="05073B"/>
                  </a:solidFill>
                  <a:effectLst/>
                  <a:latin typeface="+mj-lt"/>
                  <a:ea typeface="+mj-lt"/>
                </a:rPr>
                <a:t>Informing Subsequent Research</a:t>
              </a:r>
            </a:p>
          </p:txBody>
        </p:sp>
        <p:cxnSp>
          <p:nvCxnSpPr>
            <p:cNvPr id="441" name="直接连接符 35"/>
            <p:cNvCxnSpPr/>
            <p:nvPr/>
          </p:nvCxnSpPr>
          <p:spPr>
            <a:xfrm>
              <a:off x="8228865" y="1549401"/>
              <a:ext cx="12700" cy="1574800"/>
            </a:xfrm>
            <a:prstGeom prst="line">
              <a:avLst/>
            </a:prstGeom>
            <a:ln w="50800">
              <a:solidFill>
                <a:srgbClr val="122E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2" name="组合 36"/>
          <p:cNvGrpSpPr/>
          <p:nvPr/>
        </p:nvGrpSpPr>
        <p:grpSpPr>
          <a:xfrm>
            <a:off x="628650" y="1556082"/>
            <a:ext cx="3644900" cy="1828799"/>
            <a:chOff x="7843964" y="1244601"/>
            <a:chExt cx="3644900" cy="1828799"/>
          </a:xfrm>
        </p:grpSpPr>
        <p:sp>
          <p:nvSpPr>
            <p:cNvPr id="443" name="矩形: 圆角 37"/>
            <p:cNvSpPr/>
            <p:nvPr/>
          </p:nvSpPr>
          <p:spPr>
            <a:xfrm>
              <a:off x="7843964" y="1244601"/>
              <a:ext cx="3644900" cy="1828799"/>
            </a:xfrm>
            <a:prstGeom prst="roundRect">
              <a:avLst>
                <a:gd name="adj" fmla="val 6448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4" name="文本框 38"/>
            <p:cNvSpPr txBox="1"/>
            <p:nvPr/>
          </p:nvSpPr>
          <p:spPr>
            <a:xfrm>
              <a:off x="8513047" y="1467833"/>
              <a:ext cx="2190275" cy="1529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1" i="0" dirty="0">
                  <a:solidFill>
                    <a:srgbClr val="05073B"/>
                  </a:solidFill>
                  <a:effectLst/>
                  <a:latin typeface="+mj-lt"/>
                  <a:ea typeface="+mj-lt"/>
                  <a:cs typeface="+mj-lt"/>
                </a:rPr>
                <a:t>Enhancing Decision Reliability</a:t>
              </a:r>
            </a:p>
          </p:txBody>
        </p:sp>
        <p:cxnSp>
          <p:nvCxnSpPr>
            <p:cNvPr id="445" name="直接连接符 40"/>
            <p:cNvCxnSpPr/>
            <p:nvPr/>
          </p:nvCxnSpPr>
          <p:spPr>
            <a:xfrm>
              <a:off x="8228774" y="1549704"/>
              <a:ext cx="6985" cy="1358265"/>
            </a:xfrm>
            <a:prstGeom prst="line">
              <a:avLst/>
            </a:prstGeom>
            <a:ln w="50800">
              <a:solidFill>
                <a:srgbClr val="122E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6" name="组合 41"/>
          <p:cNvGrpSpPr/>
          <p:nvPr/>
        </p:nvGrpSpPr>
        <p:grpSpPr>
          <a:xfrm>
            <a:off x="652336" y="4042716"/>
            <a:ext cx="3644900" cy="1828799"/>
            <a:chOff x="7843964" y="1244601"/>
            <a:chExt cx="3644900" cy="1828799"/>
          </a:xfrm>
        </p:grpSpPr>
        <p:sp>
          <p:nvSpPr>
            <p:cNvPr id="447" name="矩形: 圆角 42"/>
            <p:cNvSpPr/>
            <p:nvPr/>
          </p:nvSpPr>
          <p:spPr>
            <a:xfrm>
              <a:off x="7843964" y="1244601"/>
              <a:ext cx="3644900" cy="1828799"/>
            </a:xfrm>
            <a:prstGeom prst="roundRect">
              <a:avLst>
                <a:gd name="adj" fmla="val 6448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8" name="文本框 43"/>
            <p:cNvSpPr txBox="1"/>
            <p:nvPr/>
          </p:nvSpPr>
          <p:spPr>
            <a:xfrm>
              <a:off x="8514524" y="1282066"/>
              <a:ext cx="2953385" cy="175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400" b="1" i="0" dirty="0">
                  <a:solidFill>
                    <a:srgbClr val="05073B"/>
                  </a:solidFill>
                  <a:effectLst/>
                  <a:latin typeface="+mj-lt"/>
                  <a:ea typeface="+mj-lt"/>
                  <a:cs typeface="+mj-lt"/>
                </a:rPr>
                <a:t>Optimizing </a:t>
              </a:r>
            </a:p>
            <a:p>
              <a:pPr algn="l">
                <a:lnSpc>
                  <a:spcPct val="150000"/>
                </a:lnSpc>
              </a:pPr>
              <a:r>
                <a:rPr lang="zh-CN" altLang="en-US" sz="2400" b="1" i="0" dirty="0">
                  <a:solidFill>
                    <a:srgbClr val="05073B"/>
                  </a:solidFill>
                  <a:effectLst/>
                  <a:latin typeface="+mj-lt"/>
                  <a:ea typeface="+mj-lt"/>
                  <a:cs typeface="+mj-lt"/>
                </a:rPr>
                <a:t>Drug</a:t>
              </a:r>
              <a:r>
                <a:rPr lang="en-US" altLang="zh-CN" sz="2400" b="1" i="0" dirty="0">
                  <a:solidFill>
                    <a:srgbClr val="05073B"/>
                  </a:solidFill>
                  <a:effectLst/>
                  <a:latin typeface="+mj-lt"/>
                  <a:ea typeface="+mj-lt"/>
                  <a:cs typeface="+mj-lt"/>
                </a:rPr>
                <a:t>-</a:t>
              </a:r>
              <a:r>
                <a:rPr lang="zh-CN" altLang="en-US" sz="2400" b="1" i="0" dirty="0">
                  <a:solidFill>
                    <a:srgbClr val="05073B"/>
                  </a:solidFill>
                  <a:effectLst/>
                  <a:latin typeface="+mj-lt"/>
                  <a:ea typeface="+mj-lt"/>
                  <a:cs typeface="+mj-lt"/>
                </a:rPr>
                <a:t>Development Processes</a:t>
              </a:r>
            </a:p>
          </p:txBody>
        </p:sp>
        <p:cxnSp>
          <p:nvCxnSpPr>
            <p:cNvPr id="449" name="直接连接符 45"/>
            <p:cNvCxnSpPr/>
            <p:nvPr/>
          </p:nvCxnSpPr>
          <p:spPr>
            <a:xfrm>
              <a:off x="8220328" y="1431620"/>
              <a:ext cx="0" cy="1482725"/>
            </a:xfrm>
            <a:prstGeom prst="line">
              <a:avLst/>
            </a:prstGeom>
            <a:ln w="50800">
              <a:solidFill>
                <a:srgbClr val="122E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0" name="组合 46"/>
          <p:cNvGrpSpPr/>
          <p:nvPr/>
        </p:nvGrpSpPr>
        <p:grpSpPr>
          <a:xfrm>
            <a:off x="4762500" y="2108200"/>
            <a:ext cx="2667000" cy="2641600"/>
            <a:chOff x="4762500" y="2108200"/>
            <a:chExt cx="2667000" cy="2641600"/>
          </a:xfrm>
        </p:grpSpPr>
        <p:grpSp>
          <p:nvGrpSpPr>
            <p:cNvPr id="451" name="组合 47"/>
            <p:cNvGrpSpPr/>
            <p:nvPr/>
          </p:nvGrpSpPr>
          <p:grpSpPr>
            <a:xfrm>
              <a:off x="4762500" y="2108200"/>
              <a:ext cx="2667000" cy="2641600"/>
              <a:chOff x="4013200" y="927100"/>
              <a:chExt cx="2667000" cy="2641600"/>
            </a:xfrm>
          </p:grpSpPr>
          <p:sp>
            <p:nvSpPr>
              <p:cNvPr id="452" name="泪滴形 52"/>
              <p:cNvSpPr/>
              <p:nvPr/>
            </p:nvSpPr>
            <p:spPr>
              <a:xfrm>
                <a:off x="4038600" y="2311400"/>
                <a:ext cx="1257300" cy="1257300"/>
              </a:xfrm>
              <a:prstGeom prst="teardrop">
                <a:avLst/>
              </a:prstGeom>
              <a:gradFill>
                <a:gsLst>
                  <a:gs pos="0">
                    <a:srgbClr val="122E66"/>
                  </a:gs>
                  <a:gs pos="100000">
                    <a:srgbClr val="122E66">
                      <a:alpha val="95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381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3" name="泪滴形 53"/>
              <p:cNvSpPr/>
              <p:nvPr/>
            </p:nvSpPr>
            <p:spPr>
              <a:xfrm rot="16200000" flipH="1">
                <a:off x="5422900" y="927100"/>
                <a:ext cx="1257300" cy="1257300"/>
              </a:xfrm>
              <a:prstGeom prst="teardrop">
                <a:avLst/>
              </a:prstGeom>
              <a:gradFill>
                <a:gsLst>
                  <a:gs pos="0">
                    <a:srgbClr val="122E66"/>
                  </a:gs>
                  <a:gs pos="100000">
                    <a:srgbClr val="122E66">
                      <a:alpha val="95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381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4" name="泪滴形 54"/>
              <p:cNvSpPr/>
              <p:nvPr/>
            </p:nvSpPr>
            <p:spPr>
              <a:xfrm rot="5400000">
                <a:off x="4013200" y="927100"/>
                <a:ext cx="1257300" cy="1257300"/>
              </a:xfrm>
              <a:prstGeom prst="teardrop">
                <a:avLst/>
              </a:prstGeom>
              <a:gradFill>
                <a:gsLst>
                  <a:gs pos="0">
                    <a:srgbClr val="122E66"/>
                  </a:gs>
                  <a:gs pos="100000">
                    <a:srgbClr val="122E66">
                      <a:alpha val="95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381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5" name="泪滴形 55"/>
              <p:cNvSpPr/>
              <p:nvPr/>
            </p:nvSpPr>
            <p:spPr>
              <a:xfrm rot="16200000">
                <a:off x="5422900" y="2311400"/>
                <a:ext cx="1257300" cy="1257300"/>
              </a:xfrm>
              <a:prstGeom prst="teardrop">
                <a:avLst/>
              </a:prstGeom>
              <a:gradFill>
                <a:gsLst>
                  <a:gs pos="0">
                    <a:srgbClr val="122E66"/>
                  </a:gs>
                  <a:gs pos="100000">
                    <a:srgbClr val="122E66">
                      <a:alpha val="95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381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6" name="iconfont-10026-4294046"/>
            <p:cNvSpPr/>
            <p:nvPr/>
          </p:nvSpPr>
          <p:spPr>
            <a:xfrm>
              <a:off x="5160885" y="2452930"/>
              <a:ext cx="499502" cy="455494"/>
            </a:xfrm>
            <a:custGeom>
              <a:avLst/>
              <a:gdLst>
                <a:gd name="T0" fmla="*/ 1078 w 12224"/>
                <a:gd name="T1" fmla="*/ 9708 h 11146"/>
                <a:gd name="T2" fmla="*/ 2157 w 12224"/>
                <a:gd name="T3" fmla="*/ 8629 h 11146"/>
                <a:gd name="T4" fmla="*/ 2157 w 12224"/>
                <a:gd name="T5" fmla="*/ 2517 h 11146"/>
                <a:gd name="T6" fmla="*/ 1078 w 12224"/>
                <a:gd name="T7" fmla="*/ 1438 h 11146"/>
                <a:gd name="T8" fmla="*/ 0 w 12224"/>
                <a:gd name="T9" fmla="*/ 2517 h 11146"/>
                <a:gd name="T10" fmla="*/ 0 w 12224"/>
                <a:gd name="T11" fmla="*/ 8629 h 11146"/>
                <a:gd name="T12" fmla="*/ 1078 w 12224"/>
                <a:gd name="T13" fmla="*/ 9708 h 11146"/>
                <a:gd name="T14" fmla="*/ 719 w 12224"/>
                <a:gd name="T15" fmla="*/ 2517 h 11146"/>
                <a:gd name="T16" fmla="*/ 1078 w 12224"/>
                <a:gd name="T17" fmla="*/ 2157 h 11146"/>
                <a:gd name="T18" fmla="*/ 1438 w 12224"/>
                <a:gd name="T19" fmla="*/ 2517 h 11146"/>
                <a:gd name="T20" fmla="*/ 1438 w 12224"/>
                <a:gd name="T21" fmla="*/ 8629 h 11146"/>
                <a:gd name="T22" fmla="*/ 1078 w 12224"/>
                <a:gd name="T23" fmla="*/ 8989 h 11146"/>
                <a:gd name="T24" fmla="*/ 719 w 12224"/>
                <a:gd name="T25" fmla="*/ 8629 h 11146"/>
                <a:gd name="T26" fmla="*/ 719 w 12224"/>
                <a:gd name="T27" fmla="*/ 2517 h 11146"/>
                <a:gd name="T28" fmla="*/ 4314 w 12224"/>
                <a:gd name="T29" fmla="*/ 9708 h 11146"/>
                <a:gd name="T30" fmla="*/ 5393 w 12224"/>
                <a:gd name="T31" fmla="*/ 8629 h 11146"/>
                <a:gd name="T32" fmla="*/ 5393 w 12224"/>
                <a:gd name="T33" fmla="*/ 5393 h 11146"/>
                <a:gd name="T34" fmla="*/ 4314 w 12224"/>
                <a:gd name="T35" fmla="*/ 4315 h 11146"/>
                <a:gd name="T36" fmla="*/ 3236 w 12224"/>
                <a:gd name="T37" fmla="*/ 5393 h 11146"/>
                <a:gd name="T38" fmla="*/ 3236 w 12224"/>
                <a:gd name="T39" fmla="*/ 8629 h 11146"/>
                <a:gd name="T40" fmla="*/ 4314 w 12224"/>
                <a:gd name="T41" fmla="*/ 9708 h 11146"/>
                <a:gd name="T42" fmla="*/ 3955 w 12224"/>
                <a:gd name="T43" fmla="*/ 5393 h 11146"/>
                <a:gd name="T44" fmla="*/ 4314 w 12224"/>
                <a:gd name="T45" fmla="*/ 5034 h 11146"/>
                <a:gd name="T46" fmla="*/ 4674 w 12224"/>
                <a:gd name="T47" fmla="*/ 5393 h 11146"/>
                <a:gd name="T48" fmla="*/ 4674 w 12224"/>
                <a:gd name="T49" fmla="*/ 8629 h 11146"/>
                <a:gd name="T50" fmla="*/ 4314 w 12224"/>
                <a:gd name="T51" fmla="*/ 8989 h 11146"/>
                <a:gd name="T52" fmla="*/ 3955 w 12224"/>
                <a:gd name="T53" fmla="*/ 8629 h 11146"/>
                <a:gd name="T54" fmla="*/ 3955 w 12224"/>
                <a:gd name="T55" fmla="*/ 5393 h 11146"/>
                <a:gd name="T56" fmla="*/ 10786 w 12224"/>
                <a:gd name="T57" fmla="*/ 9708 h 11146"/>
                <a:gd name="T58" fmla="*/ 11865 w 12224"/>
                <a:gd name="T59" fmla="*/ 8629 h 11146"/>
                <a:gd name="T60" fmla="*/ 11865 w 12224"/>
                <a:gd name="T61" fmla="*/ 6472 h 11146"/>
                <a:gd name="T62" fmla="*/ 10786 w 12224"/>
                <a:gd name="T63" fmla="*/ 5393 h 11146"/>
                <a:gd name="T64" fmla="*/ 9707 w 12224"/>
                <a:gd name="T65" fmla="*/ 6472 h 11146"/>
                <a:gd name="T66" fmla="*/ 9707 w 12224"/>
                <a:gd name="T67" fmla="*/ 8629 h 11146"/>
                <a:gd name="T68" fmla="*/ 10786 w 12224"/>
                <a:gd name="T69" fmla="*/ 9708 h 11146"/>
                <a:gd name="T70" fmla="*/ 10427 w 12224"/>
                <a:gd name="T71" fmla="*/ 6472 h 11146"/>
                <a:gd name="T72" fmla="*/ 10786 w 12224"/>
                <a:gd name="T73" fmla="*/ 6112 h 11146"/>
                <a:gd name="T74" fmla="*/ 11146 w 12224"/>
                <a:gd name="T75" fmla="*/ 6472 h 11146"/>
                <a:gd name="T76" fmla="*/ 11146 w 12224"/>
                <a:gd name="T77" fmla="*/ 8629 h 11146"/>
                <a:gd name="T78" fmla="*/ 10786 w 12224"/>
                <a:gd name="T79" fmla="*/ 8989 h 11146"/>
                <a:gd name="T80" fmla="*/ 10427 w 12224"/>
                <a:gd name="T81" fmla="*/ 8629 h 11146"/>
                <a:gd name="T82" fmla="*/ 10427 w 12224"/>
                <a:gd name="T83" fmla="*/ 6472 h 11146"/>
                <a:gd name="T84" fmla="*/ 7550 w 12224"/>
                <a:gd name="T85" fmla="*/ 9708 h 11146"/>
                <a:gd name="T86" fmla="*/ 8629 w 12224"/>
                <a:gd name="T87" fmla="*/ 8629 h 11146"/>
                <a:gd name="T88" fmla="*/ 8629 w 12224"/>
                <a:gd name="T89" fmla="*/ 1079 h 11146"/>
                <a:gd name="T90" fmla="*/ 7550 w 12224"/>
                <a:gd name="T91" fmla="*/ 0 h 11146"/>
                <a:gd name="T92" fmla="*/ 6472 w 12224"/>
                <a:gd name="T93" fmla="*/ 1079 h 11146"/>
                <a:gd name="T94" fmla="*/ 6472 w 12224"/>
                <a:gd name="T95" fmla="*/ 8629 h 11146"/>
                <a:gd name="T96" fmla="*/ 7550 w 12224"/>
                <a:gd name="T97" fmla="*/ 9708 h 11146"/>
                <a:gd name="T98" fmla="*/ 7191 w 12224"/>
                <a:gd name="T99" fmla="*/ 1079 h 11146"/>
                <a:gd name="T100" fmla="*/ 7550 w 12224"/>
                <a:gd name="T101" fmla="*/ 719 h 11146"/>
                <a:gd name="T102" fmla="*/ 7910 w 12224"/>
                <a:gd name="T103" fmla="*/ 1079 h 11146"/>
                <a:gd name="T104" fmla="*/ 7910 w 12224"/>
                <a:gd name="T105" fmla="*/ 8629 h 11146"/>
                <a:gd name="T106" fmla="*/ 7550 w 12224"/>
                <a:gd name="T107" fmla="*/ 8989 h 11146"/>
                <a:gd name="T108" fmla="*/ 7191 w 12224"/>
                <a:gd name="T109" fmla="*/ 8629 h 11146"/>
                <a:gd name="T110" fmla="*/ 7191 w 12224"/>
                <a:gd name="T111" fmla="*/ 1079 h 11146"/>
                <a:gd name="T112" fmla="*/ 0 w 12224"/>
                <a:gd name="T113" fmla="*/ 10427 h 11146"/>
                <a:gd name="T114" fmla="*/ 12224 w 12224"/>
                <a:gd name="T115" fmla="*/ 10427 h 11146"/>
                <a:gd name="T116" fmla="*/ 12224 w 12224"/>
                <a:gd name="T117" fmla="*/ 11146 h 11146"/>
                <a:gd name="T118" fmla="*/ 0 w 12224"/>
                <a:gd name="T119" fmla="*/ 11146 h 11146"/>
                <a:gd name="T120" fmla="*/ 0 w 12224"/>
                <a:gd name="T121" fmla="*/ 10427 h 1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224" h="11146">
                  <a:moveTo>
                    <a:pt x="1078" y="9708"/>
                  </a:moveTo>
                  <a:cubicBezTo>
                    <a:pt x="1673" y="9708"/>
                    <a:pt x="2157" y="9224"/>
                    <a:pt x="2157" y="8629"/>
                  </a:cubicBezTo>
                  <a:lnTo>
                    <a:pt x="2157" y="2517"/>
                  </a:lnTo>
                  <a:cubicBezTo>
                    <a:pt x="2157" y="1922"/>
                    <a:pt x="1673" y="1438"/>
                    <a:pt x="1078" y="1438"/>
                  </a:cubicBezTo>
                  <a:cubicBezTo>
                    <a:pt x="484" y="1438"/>
                    <a:pt x="0" y="1922"/>
                    <a:pt x="0" y="2517"/>
                  </a:cubicBezTo>
                  <a:lnTo>
                    <a:pt x="0" y="8629"/>
                  </a:lnTo>
                  <a:cubicBezTo>
                    <a:pt x="0" y="9224"/>
                    <a:pt x="484" y="9708"/>
                    <a:pt x="1078" y="9708"/>
                  </a:cubicBezTo>
                  <a:close/>
                  <a:moveTo>
                    <a:pt x="719" y="2517"/>
                  </a:moveTo>
                  <a:cubicBezTo>
                    <a:pt x="719" y="2319"/>
                    <a:pt x="880" y="2157"/>
                    <a:pt x="1078" y="2157"/>
                  </a:cubicBezTo>
                  <a:cubicBezTo>
                    <a:pt x="1277" y="2157"/>
                    <a:pt x="1438" y="2319"/>
                    <a:pt x="1438" y="2517"/>
                  </a:cubicBezTo>
                  <a:lnTo>
                    <a:pt x="1438" y="8629"/>
                  </a:lnTo>
                  <a:cubicBezTo>
                    <a:pt x="1438" y="8827"/>
                    <a:pt x="1277" y="8989"/>
                    <a:pt x="1078" y="8989"/>
                  </a:cubicBezTo>
                  <a:cubicBezTo>
                    <a:pt x="880" y="8989"/>
                    <a:pt x="719" y="8827"/>
                    <a:pt x="719" y="8629"/>
                  </a:cubicBezTo>
                  <a:lnTo>
                    <a:pt x="719" y="2517"/>
                  </a:lnTo>
                  <a:close/>
                  <a:moveTo>
                    <a:pt x="4314" y="9708"/>
                  </a:moveTo>
                  <a:cubicBezTo>
                    <a:pt x="4909" y="9708"/>
                    <a:pt x="5393" y="9224"/>
                    <a:pt x="5393" y="8629"/>
                  </a:cubicBezTo>
                  <a:lnTo>
                    <a:pt x="5393" y="5393"/>
                  </a:lnTo>
                  <a:cubicBezTo>
                    <a:pt x="5393" y="4798"/>
                    <a:pt x="4909" y="4315"/>
                    <a:pt x="4314" y="4315"/>
                  </a:cubicBezTo>
                  <a:cubicBezTo>
                    <a:pt x="3719" y="4315"/>
                    <a:pt x="3236" y="4798"/>
                    <a:pt x="3236" y="5393"/>
                  </a:cubicBezTo>
                  <a:lnTo>
                    <a:pt x="3236" y="8629"/>
                  </a:lnTo>
                  <a:cubicBezTo>
                    <a:pt x="3236" y="9224"/>
                    <a:pt x="3719" y="9708"/>
                    <a:pt x="4314" y="9708"/>
                  </a:cubicBezTo>
                  <a:close/>
                  <a:moveTo>
                    <a:pt x="3955" y="5393"/>
                  </a:moveTo>
                  <a:cubicBezTo>
                    <a:pt x="3955" y="5195"/>
                    <a:pt x="4116" y="5034"/>
                    <a:pt x="4314" y="5034"/>
                  </a:cubicBezTo>
                  <a:cubicBezTo>
                    <a:pt x="4513" y="5034"/>
                    <a:pt x="4674" y="5195"/>
                    <a:pt x="4674" y="5393"/>
                  </a:cubicBezTo>
                  <a:lnTo>
                    <a:pt x="4674" y="8629"/>
                  </a:lnTo>
                  <a:cubicBezTo>
                    <a:pt x="4674" y="8827"/>
                    <a:pt x="4513" y="8989"/>
                    <a:pt x="4314" y="8989"/>
                  </a:cubicBezTo>
                  <a:cubicBezTo>
                    <a:pt x="4116" y="8989"/>
                    <a:pt x="3955" y="8827"/>
                    <a:pt x="3955" y="8629"/>
                  </a:cubicBezTo>
                  <a:lnTo>
                    <a:pt x="3955" y="5393"/>
                  </a:lnTo>
                  <a:close/>
                  <a:moveTo>
                    <a:pt x="10786" y="9708"/>
                  </a:moveTo>
                  <a:cubicBezTo>
                    <a:pt x="11381" y="9708"/>
                    <a:pt x="11865" y="9224"/>
                    <a:pt x="11865" y="8629"/>
                  </a:cubicBezTo>
                  <a:lnTo>
                    <a:pt x="11865" y="6472"/>
                  </a:lnTo>
                  <a:cubicBezTo>
                    <a:pt x="11865" y="5877"/>
                    <a:pt x="11381" y="5393"/>
                    <a:pt x="10786" y="5393"/>
                  </a:cubicBezTo>
                  <a:cubicBezTo>
                    <a:pt x="10191" y="5393"/>
                    <a:pt x="9707" y="5877"/>
                    <a:pt x="9707" y="6472"/>
                  </a:cubicBezTo>
                  <a:lnTo>
                    <a:pt x="9707" y="8629"/>
                  </a:lnTo>
                  <a:cubicBezTo>
                    <a:pt x="9707" y="9224"/>
                    <a:pt x="10191" y="9708"/>
                    <a:pt x="10786" y="9708"/>
                  </a:cubicBezTo>
                  <a:close/>
                  <a:moveTo>
                    <a:pt x="10427" y="6472"/>
                  </a:moveTo>
                  <a:cubicBezTo>
                    <a:pt x="10427" y="6274"/>
                    <a:pt x="10587" y="6112"/>
                    <a:pt x="10786" y="6112"/>
                  </a:cubicBezTo>
                  <a:cubicBezTo>
                    <a:pt x="10984" y="6112"/>
                    <a:pt x="11146" y="6274"/>
                    <a:pt x="11146" y="6472"/>
                  </a:cubicBezTo>
                  <a:lnTo>
                    <a:pt x="11146" y="8629"/>
                  </a:lnTo>
                  <a:cubicBezTo>
                    <a:pt x="11146" y="8827"/>
                    <a:pt x="10984" y="8989"/>
                    <a:pt x="10786" y="8989"/>
                  </a:cubicBezTo>
                  <a:cubicBezTo>
                    <a:pt x="10587" y="8989"/>
                    <a:pt x="10427" y="8827"/>
                    <a:pt x="10427" y="8629"/>
                  </a:cubicBezTo>
                  <a:lnTo>
                    <a:pt x="10427" y="6472"/>
                  </a:lnTo>
                  <a:close/>
                  <a:moveTo>
                    <a:pt x="7550" y="9708"/>
                  </a:moveTo>
                  <a:cubicBezTo>
                    <a:pt x="8145" y="9708"/>
                    <a:pt x="8629" y="9224"/>
                    <a:pt x="8629" y="8629"/>
                  </a:cubicBezTo>
                  <a:lnTo>
                    <a:pt x="8629" y="1079"/>
                  </a:lnTo>
                  <a:cubicBezTo>
                    <a:pt x="8629" y="484"/>
                    <a:pt x="8145" y="0"/>
                    <a:pt x="7550" y="0"/>
                  </a:cubicBezTo>
                  <a:cubicBezTo>
                    <a:pt x="6955" y="0"/>
                    <a:pt x="6472" y="484"/>
                    <a:pt x="6472" y="1079"/>
                  </a:cubicBezTo>
                  <a:lnTo>
                    <a:pt x="6472" y="8629"/>
                  </a:lnTo>
                  <a:cubicBezTo>
                    <a:pt x="6472" y="9224"/>
                    <a:pt x="6955" y="9708"/>
                    <a:pt x="7550" y="9708"/>
                  </a:cubicBezTo>
                  <a:close/>
                  <a:moveTo>
                    <a:pt x="7191" y="1079"/>
                  </a:moveTo>
                  <a:cubicBezTo>
                    <a:pt x="7191" y="881"/>
                    <a:pt x="7352" y="719"/>
                    <a:pt x="7550" y="719"/>
                  </a:cubicBezTo>
                  <a:cubicBezTo>
                    <a:pt x="7748" y="719"/>
                    <a:pt x="7910" y="881"/>
                    <a:pt x="7910" y="1079"/>
                  </a:cubicBezTo>
                  <a:lnTo>
                    <a:pt x="7910" y="8629"/>
                  </a:lnTo>
                  <a:cubicBezTo>
                    <a:pt x="7910" y="8827"/>
                    <a:pt x="7748" y="8989"/>
                    <a:pt x="7550" y="8989"/>
                  </a:cubicBezTo>
                  <a:cubicBezTo>
                    <a:pt x="7352" y="8989"/>
                    <a:pt x="7191" y="8827"/>
                    <a:pt x="7191" y="8629"/>
                  </a:cubicBezTo>
                  <a:lnTo>
                    <a:pt x="7191" y="1079"/>
                  </a:lnTo>
                  <a:close/>
                  <a:moveTo>
                    <a:pt x="0" y="10427"/>
                  </a:moveTo>
                  <a:lnTo>
                    <a:pt x="12224" y="10427"/>
                  </a:lnTo>
                  <a:lnTo>
                    <a:pt x="12224" y="11146"/>
                  </a:lnTo>
                  <a:lnTo>
                    <a:pt x="0" y="11146"/>
                  </a:lnTo>
                  <a:lnTo>
                    <a:pt x="0" y="104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7" name="two-databases_51333"/>
            <p:cNvSpPr/>
            <p:nvPr/>
          </p:nvSpPr>
          <p:spPr>
            <a:xfrm>
              <a:off x="5172713" y="3878097"/>
              <a:ext cx="487674" cy="469418"/>
            </a:xfrm>
            <a:custGeom>
              <a:avLst/>
              <a:gdLst>
                <a:gd name="connsiteX0" fmla="*/ 229534 w 596711"/>
                <a:gd name="connsiteY0" fmla="*/ 417307 h 574373"/>
                <a:gd name="connsiteX1" fmla="*/ 413123 w 596711"/>
                <a:gd name="connsiteY1" fmla="*/ 478892 h 574373"/>
                <a:gd name="connsiteX2" fmla="*/ 595755 w 596711"/>
                <a:gd name="connsiteY2" fmla="*/ 417307 h 574373"/>
                <a:gd name="connsiteX3" fmla="*/ 596711 w 596711"/>
                <a:gd name="connsiteY3" fmla="*/ 422081 h 574373"/>
                <a:gd name="connsiteX4" fmla="*/ 596711 w 596711"/>
                <a:gd name="connsiteY4" fmla="*/ 507537 h 574373"/>
                <a:gd name="connsiteX5" fmla="*/ 413123 w 596711"/>
                <a:gd name="connsiteY5" fmla="*/ 574373 h 574373"/>
                <a:gd name="connsiteX6" fmla="*/ 229534 w 596711"/>
                <a:gd name="connsiteY6" fmla="*/ 507537 h 574373"/>
                <a:gd name="connsiteX7" fmla="*/ 229534 w 596711"/>
                <a:gd name="connsiteY7" fmla="*/ 422081 h 574373"/>
                <a:gd name="connsiteX8" fmla="*/ 229534 w 596711"/>
                <a:gd name="connsiteY8" fmla="*/ 287877 h 574373"/>
                <a:gd name="connsiteX9" fmla="*/ 413123 w 596711"/>
                <a:gd name="connsiteY9" fmla="*/ 349963 h 574373"/>
                <a:gd name="connsiteX10" fmla="*/ 595755 w 596711"/>
                <a:gd name="connsiteY10" fmla="*/ 287877 h 574373"/>
                <a:gd name="connsiteX11" fmla="*/ 596711 w 596711"/>
                <a:gd name="connsiteY11" fmla="*/ 293130 h 574373"/>
                <a:gd name="connsiteX12" fmla="*/ 596711 w 596711"/>
                <a:gd name="connsiteY12" fmla="*/ 378618 h 574373"/>
                <a:gd name="connsiteX13" fmla="*/ 413123 w 596711"/>
                <a:gd name="connsiteY13" fmla="*/ 445480 h 574373"/>
                <a:gd name="connsiteX14" fmla="*/ 229534 w 596711"/>
                <a:gd name="connsiteY14" fmla="*/ 378618 h 574373"/>
                <a:gd name="connsiteX15" fmla="*/ 229534 w 596711"/>
                <a:gd name="connsiteY15" fmla="*/ 293130 h 574373"/>
                <a:gd name="connsiteX16" fmla="*/ 0 w 596711"/>
                <a:gd name="connsiteY16" fmla="*/ 287877 h 574373"/>
                <a:gd name="connsiteX17" fmla="*/ 183584 w 596711"/>
                <a:gd name="connsiteY17" fmla="*/ 349492 h 574373"/>
                <a:gd name="connsiteX18" fmla="*/ 203663 w 596711"/>
                <a:gd name="connsiteY18" fmla="*/ 349015 h 574373"/>
                <a:gd name="connsiteX19" fmla="*/ 203663 w 596711"/>
                <a:gd name="connsiteY19" fmla="*/ 373852 h 574373"/>
                <a:gd name="connsiteX20" fmla="*/ 203663 w 596711"/>
                <a:gd name="connsiteY20" fmla="*/ 444542 h 574373"/>
                <a:gd name="connsiteX21" fmla="*/ 183584 w 596711"/>
                <a:gd name="connsiteY21" fmla="*/ 445020 h 574373"/>
                <a:gd name="connsiteX22" fmla="*/ 0 w 596711"/>
                <a:gd name="connsiteY22" fmla="*/ 378151 h 574373"/>
                <a:gd name="connsiteX23" fmla="*/ 0 w 596711"/>
                <a:gd name="connsiteY23" fmla="*/ 292653 h 574373"/>
                <a:gd name="connsiteX24" fmla="*/ 0 w 596711"/>
                <a:gd name="connsiteY24" fmla="*/ 158524 h 574373"/>
                <a:gd name="connsiteX25" fmla="*/ 183584 w 596711"/>
                <a:gd name="connsiteY25" fmla="*/ 220580 h 574373"/>
                <a:gd name="connsiteX26" fmla="*/ 203663 w 596711"/>
                <a:gd name="connsiteY26" fmla="*/ 220103 h 574373"/>
                <a:gd name="connsiteX27" fmla="*/ 203663 w 596711"/>
                <a:gd name="connsiteY27" fmla="*/ 315574 h 574373"/>
                <a:gd name="connsiteX28" fmla="*/ 183584 w 596711"/>
                <a:gd name="connsiteY28" fmla="*/ 316051 h 574373"/>
                <a:gd name="connsiteX29" fmla="*/ 0 w 596711"/>
                <a:gd name="connsiteY29" fmla="*/ 249221 h 574373"/>
                <a:gd name="connsiteX30" fmla="*/ 0 w 596711"/>
                <a:gd name="connsiteY30" fmla="*/ 163775 h 574373"/>
                <a:gd name="connsiteX31" fmla="*/ 413123 w 596711"/>
                <a:gd name="connsiteY31" fmla="*/ 129353 h 574373"/>
                <a:gd name="connsiteX32" fmla="*/ 596711 w 596711"/>
                <a:gd name="connsiteY32" fmla="*/ 196204 h 574373"/>
                <a:gd name="connsiteX33" fmla="*/ 596711 w 596711"/>
                <a:gd name="connsiteY33" fmla="*/ 251118 h 574373"/>
                <a:gd name="connsiteX34" fmla="*/ 413123 w 596711"/>
                <a:gd name="connsiteY34" fmla="*/ 317970 h 574373"/>
                <a:gd name="connsiteX35" fmla="*/ 229534 w 596711"/>
                <a:gd name="connsiteY35" fmla="*/ 251118 h 574373"/>
                <a:gd name="connsiteX36" fmla="*/ 229534 w 596711"/>
                <a:gd name="connsiteY36" fmla="*/ 196204 h 574373"/>
                <a:gd name="connsiteX37" fmla="*/ 413123 w 596711"/>
                <a:gd name="connsiteY37" fmla="*/ 129353 h 574373"/>
                <a:gd name="connsiteX38" fmla="*/ 183589 w 596711"/>
                <a:gd name="connsiteY38" fmla="*/ 0 h 574373"/>
                <a:gd name="connsiteX39" fmla="*/ 367177 w 596711"/>
                <a:gd name="connsiteY39" fmla="*/ 66851 h 574373"/>
                <a:gd name="connsiteX40" fmla="*/ 367177 w 596711"/>
                <a:gd name="connsiteY40" fmla="*/ 105530 h 574373"/>
                <a:gd name="connsiteX41" fmla="*/ 204147 w 596711"/>
                <a:gd name="connsiteY41" fmla="*/ 188139 h 574373"/>
                <a:gd name="connsiteX42" fmla="*/ 183589 w 596711"/>
                <a:gd name="connsiteY42" fmla="*/ 188617 h 574373"/>
                <a:gd name="connsiteX43" fmla="*/ 0 w 596711"/>
                <a:gd name="connsiteY43" fmla="*/ 121765 h 574373"/>
                <a:gd name="connsiteX44" fmla="*/ 0 w 596711"/>
                <a:gd name="connsiteY44" fmla="*/ 66851 h 574373"/>
                <a:gd name="connsiteX45" fmla="*/ 183589 w 596711"/>
                <a:gd name="connsiteY45" fmla="*/ 0 h 574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6711" h="574373">
                  <a:moveTo>
                    <a:pt x="229534" y="417307"/>
                  </a:moveTo>
                  <a:cubicBezTo>
                    <a:pt x="236705" y="451680"/>
                    <a:pt x="316547" y="478892"/>
                    <a:pt x="413123" y="478892"/>
                  </a:cubicBezTo>
                  <a:cubicBezTo>
                    <a:pt x="509698" y="478892"/>
                    <a:pt x="589061" y="451680"/>
                    <a:pt x="595755" y="417307"/>
                  </a:cubicBezTo>
                  <a:cubicBezTo>
                    <a:pt x="596233" y="418739"/>
                    <a:pt x="596711" y="420172"/>
                    <a:pt x="596711" y="422081"/>
                  </a:cubicBezTo>
                  <a:lnTo>
                    <a:pt x="596711" y="507537"/>
                  </a:lnTo>
                  <a:cubicBezTo>
                    <a:pt x="596711" y="544774"/>
                    <a:pt x="514479" y="574373"/>
                    <a:pt x="413123" y="574373"/>
                  </a:cubicBezTo>
                  <a:cubicBezTo>
                    <a:pt x="311766" y="574373"/>
                    <a:pt x="229534" y="544774"/>
                    <a:pt x="229534" y="507537"/>
                  </a:cubicBezTo>
                  <a:lnTo>
                    <a:pt x="229534" y="422081"/>
                  </a:lnTo>
                  <a:close/>
                  <a:moveTo>
                    <a:pt x="229534" y="287877"/>
                  </a:moveTo>
                  <a:cubicBezTo>
                    <a:pt x="236705" y="322741"/>
                    <a:pt x="316547" y="349963"/>
                    <a:pt x="413123" y="349963"/>
                  </a:cubicBezTo>
                  <a:cubicBezTo>
                    <a:pt x="509698" y="349963"/>
                    <a:pt x="589061" y="322741"/>
                    <a:pt x="595755" y="287877"/>
                  </a:cubicBezTo>
                  <a:cubicBezTo>
                    <a:pt x="596233" y="289787"/>
                    <a:pt x="596711" y="291220"/>
                    <a:pt x="596711" y="293130"/>
                  </a:cubicBezTo>
                  <a:lnTo>
                    <a:pt x="596711" y="378618"/>
                  </a:lnTo>
                  <a:cubicBezTo>
                    <a:pt x="596711" y="415392"/>
                    <a:pt x="514479" y="445480"/>
                    <a:pt x="413123" y="445480"/>
                  </a:cubicBezTo>
                  <a:cubicBezTo>
                    <a:pt x="311766" y="445480"/>
                    <a:pt x="229534" y="415392"/>
                    <a:pt x="229534" y="378618"/>
                  </a:cubicBezTo>
                  <a:lnTo>
                    <a:pt x="229534" y="293130"/>
                  </a:lnTo>
                  <a:close/>
                  <a:moveTo>
                    <a:pt x="0" y="287877"/>
                  </a:moveTo>
                  <a:cubicBezTo>
                    <a:pt x="7171" y="322267"/>
                    <a:pt x="86533" y="349492"/>
                    <a:pt x="183584" y="349492"/>
                  </a:cubicBezTo>
                  <a:cubicBezTo>
                    <a:pt x="190277" y="349492"/>
                    <a:pt x="196970" y="349492"/>
                    <a:pt x="203663" y="349015"/>
                  </a:cubicBezTo>
                  <a:lnTo>
                    <a:pt x="203663" y="373852"/>
                  </a:lnTo>
                  <a:lnTo>
                    <a:pt x="203663" y="444542"/>
                  </a:lnTo>
                  <a:cubicBezTo>
                    <a:pt x="196970" y="445020"/>
                    <a:pt x="190277" y="445020"/>
                    <a:pt x="183584" y="445020"/>
                  </a:cubicBezTo>
                  <a:cubicBezTo>
                    <a:pt x="82230" y="445020"/>
                    <a:pt x="0" y="414929"/>
                    <a:pt x="0" y="378151"/>
                  </a:cubicBezTo>
                  <a:lnTo>
                    <a:pt x="0" y="292653"/>
                  </a:lnTo>
                  <a:close/>
                  <a:moveTo>
                    <a:pt x="0" y="158524"/>
                  </a:moveTo>
                  <a:cubicBezTo>
                    <a:pt x="7171" y="193371"/>
                    <a:pt x="86533" y="220580"/>
                    <a:pt x="183584" y="220580"/>
                  </a:cubicBezTo>
                  <a:cubicBezTo>
                    <a:pt x="190277" y="220580"/>
                    <a:pt x="196970" y="220580"/>
                    <a:pt x="203663" y="220103"/>
                  </a:cubicBezTo>
                  <a:lnTo>
                    <a:pt x="203663" y="315574"/>
                  </a:lnTo>
                  <a:cubicBezTo>
                    <a:pt x="196970" y="316051"/>
                    <a:pt x="190277" y="316051"/>
                    <a:pt x="183584" y="316051"/>
                  </a:cubicBezTo>
                  <a:cubicBezTo>
                    <a:pt x="82230" y="316051"/>
                    <a:pt x="0" y="285978"/>
                    <a:pt x="0" y="249221"/>
                  </a:cubicBezTo>
                  <a:lnTo>
                    <a:pt x="0" y="163775"/>
                  </a:lnTo>
                  <a:close/>
                  <a:moveTo>
                    <a:pt x="413123" y="129353"/>
                  </a:moveTo>
                  <a:cubicBezTo>
                    <a:pt x="514479" y="129353"/>
                    <a:pt x="596711" y="159436"/>
                    <a:pt x="596711" y="196204"/>
                  </a:cubicBezTo>
                  <a:lnTo>
                    <a:pt x="596711" y="251118"/>
                  </a:lnTo>
                  <a:cubicBezTo>
                    <a:pt x="596711" y="288364"/>
                    <a:pt x="514479" y="317970"/>
                    <a:pt x="413123" y="317970"/>
                  </a:cubicBezTo>
                  <a:cubicBezTo>
                    <a:pt x="311766" y="317970"/>
                    <a:pt x="229534" y="288364"/>
                    <a:pt x="229534" y="251118"/>
                  </a:cubicBezTo>
                  <a:lnTo>
                    <a:pt x="229534" y="196204"/>
                  </a:lnTo>
                  <a:cubicBezTo>
                    <a:pt x="229534" y="159436"/>
                    <a:pt x="311766" y="129353"/>
                    <a:pt x="413123" y="129353"/>
                  </a:cubicBezTo>
                  <a:close/>
                  <a:moveTo>
                    <a:pt x="183589" y="0"/>
                  </a:moveTo>
                  <a:cubicBezTo>
                    <a:pt x="284945" y="0"/>
                    <a:pt x="367177" y="30083"/>
                    <a:pt x="367177" y="66851"/>
                  </a:cubicBezTo>
                  <a:lnTo>
                    <a:pt x="367177" y="105530"/>
                  </a:lnTo>
                  <a:cubicBezTo>
                    <a:pt x="282554" y="112693"/>
                    <a:pt x="207493" y="140388"/>
                    <a:pt x="204147" y="188139"/>
                  </a:cubicBezTo>
                  <a:cubicBezTo>
                    <a:pt x="197453" y="188617"/>
                    <a:pt x="190282" y="188617"/>
                    <a:pt x="183589" y="188617"/>
                  </a:cubicBezTo>
                  <a:cubicBezTo>
                    <a:pt x="82232" y="188617"/>
                    <a:pt x="0" y="158534"/>
                    <a:pt x="0" y="121765"/>
                  </a:cubicBezTo>
                  <a:lnTo>
                    <a:pt x="0" y="66851"/>
                  </a:lnTo>
                  <a:cubicBezTo>
                    <a:pt x="0" y="30083"/>
                    <a:pt x="82232" y="0"/>
                    <a:pt x="18358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iconfont-10774-5476627"/>
            <p:cNvSpPr/>
            <p:nvPr/>
          </p:nvSpPr>
          <p:spPr>
            <a:xfrm>
              <a:off x="6623132" y="2552493"/>
              <a:ext cx="421619" cy="444708"/>
            </a:xfrm>
            <a:custGeom>
              <a:avLst/>
              <a:gdLst>
                <a:gd name="T0" fmla="*/ 9001 w 10802"/>
                <a:gd name="T1" fmla="*/ 4637 h 11394"/>
                <a:gd name="T2" fmla="*/ 8903 w 10802"/>
                <a:gd name="T3" fmla="*/ 789 h 11394"/>
                <a:gd name="T4" fmla="*/ 789 w 10802"/>
                <a:gd name="T5" fmla="*/ 888 h 11394"/>
                <a:gd name="T6" fmla="*/ 887 w 10802"/>
                <a:gd name="T7" fmla="*/ 10260 h 11394"/>
                <a:gd name="T8" fmla="*/ 4846 w 10802"/>
                <a:gd name="T9" fmla="*/ 10655 h 11394"/>
                <a:gd name="T10" fmla="*/ 394 w 10802"/>
                <a:gd name="T11" fmla="*/ 11049 h 11394"/>
                <a:gd name="T12" fmla="*/ 0 w 10802"/>
                <a:gd name="T13" fmla="*/ 395 h 11394"/>
                <a:gd name="T14" fmla="*/ 9396 w 10802"/>
                <a:gd name="T15" fmla="*/ 0 h 11394"/>
                <a:gd name="T16" fmla="*/ 9791 w 10802"/>
                <a:gd name="T17" fmla="*/ 4637 h 11394"/>
                <a:gd name="T18" fmla="*/ 1812 w 10802"/>
                <a:gd name="T19" fmla="*/ 2540 h 11394"/>
                <a:gd name="T20" fmla="*/ 8015 w 10802"/>
                <a:gd name="T21" fmla="*/ 2935 h 11394"/>
                <a:gd name="T22" fmla="*/ 1812 w 10802"/>
                <a:gd name="T23" fmla="*/ 3330 h 11394"/>
                <a:gd name="T24" fmla="*/ 1812 w 10802"/>
                <a:gd name="T25" fmla="*/ 2540 h 11394"/>
                <a:gd name="T26" fmla="*/ 4488 w 10802"/>
                <a:gd name="T27" fmla="*/ 5081 h 11394"/>
                <a:gd name="T28" fmla="*/ 4488 w 10802"/>
                <a:gd name="T29" fmla="*/ 5870 h 11394"/>
                <a:gd name="T30" fmla="*/ 1479 w 10802"/>
                <a:gd name="T31" fmla="*/ 5475 h 11394"/>
                <a:gd name="T32" fmla="*/ 1874 w 10802"/>
                <a:gd name="T33" fmla="*/ 7621 h 11394"/>
                <a:gd name="T34" fmla="*/ 4883 w 10802"/>
                <a:gd name="T35" fmla="*/ 8016 h 11394"/>
                <a:gd name="T36" fmla="*/ 1874 w 10802"/>
                <a:gd name="T37" fmla="*/ 8410 h 11394"/>
                <a:gd name="T38" fmla="*/ 1874 w 10802"/>
                <a:gd name="T39" fmla="*/ 7621 h 11394"/>
                <a:gd name="T40" fmla="*/ 6165 w 10802"/>
                <a:gd name="T41" fmla="*/ 5081 h 11394"/>
                <a:gd name="T42" fmla="*/ 6165 w 10802"/>
                <a:gd name="T43" fmla="*/ 5870 h 11394"/>
                <a:gd name="T44" fmla="*/ 5228 w 10802"/>
                <a:gd name="T45" fmla="*/ 5475 h 11394"/>
                <a:gd name="T46" fmla="*/ 8453 w 10802"/>
                <a:gd name="T47" fmla="*/ 5525 h 11394"/>
                <a:gd name="T48" fmla="*/ 9544 w 10802"/>
                <a:gd name="T49" fmla="*/ 8379 h 11394"/>
                <a:gd name="T50" fmla="*/ 7361 w 10802"/>
                <a:gd name="T51" fmla="*/ 8379 h 11394"/>
                <a:gd name="T52" fmla="*/ 8453 w 10802"/>
                <a:gd name="T53" fmla="*/ 5525 h 11394"/>
                <a:gd name="T54" fmla="*/ 8052 w 10802"/>
                <a:gd name="T55" fmla="*/ 6616 h 11394"/>
                <a:gd name="T56" fmla="*/ 8453 w 10802"/>
                <a:gd name="T57" fmla="*/ 8780 h 11394"/>
                <a:gd name="T58" fmla="*/ 8853 w 10802"/>
                <a:gd name="T59" fmla="*/ 6616 h 11394"/>
                <a:gd name="T60" fmla="*/ 8804 w 10802"/>
                <a:gd name="T61" fmla="*/ 10427 h 11394"/>
                <a:gd name="T62" fmla="*/ 9137 w 10802"/>
                <a:gd name="T63" fmla="*/ 10704 h 11394"/>
                <a:gd name="T64" fmla="*/ 9137 w 10802"/>
                <a:gd name="T65" fmla="*/ 11394 h 11394"/>
                <a:gd name="T66" fmla="*/ 7361 w 10802"/>
                <a:gd name="T67" fmla="*/ 11049 h 11394"/>
                <a:gd name="T68" fmla="*/ 8114 w 10802"/>
                <a:gd name="T69" fmla="*/ 10704 h 11394"/>
                <a:gd name="T70" fmla="*/ 6042 w 10802"/>
                <a:gd name="T71" fmla="*/ 8077 h 11394"/>
                <a:gd name="T72" fmla="*/ 6387 w 10802"/>
                <a:gd name="T73" fmla="*/ 7547 h 11394"/>
                <a:gd name="T74" fmla="*/ 6732 w 10802"/>
                <a:gd name="T75" fmla="*/ 8077 h 11394"/>
                <a:gd name="T76" fmla="*/ 10111 w 10802"/>
                <a:gd name="T77" fmla="*/ 8077 h 11394"/>
                <a:gd name="T78" fmla="*/ 10457 w 10802"/>
                <a:gd name="T79" fmla="*/ 7547 h 11394"/>
                <a:gd name="T80" fmla="*/ 10802 w 10802"/>
                <a:gd name="T81" fmla="*/ 8077 h 1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802" h="11394">
                  <a:moveTo>
                    <a:pt x="9396" y="5031"/>
                  </a:moveTo>
                  <a:cubicBezTo>
                    <a:pt x="9178" y="5031"/>
                    <a:pt x="9001" y="4855"/>
                    <a:pt x="9001" y="4637"/>
                  </a:cubicBezTo>
                  <a:lnTo>
                    <a:pt x="9001" y="888"/>
                  </a:lnTo>
                  <a:cubicBezTo>
                    <a:pt x="9001" y="834"/>
                    <a:pt x="8957" y="789"/>
                    <a:pt x="8903" y="789"/>
                  </a:cubicBezTo>
                  <a:lnTo>
                    <a:pt x="887" y="789"/>
                  </a:lnTo>
                  <a:cubicBezTo>
                    <a:pt x="833" y="789"/>
                    <a:pt x="789" y="834"/>
                    <a:pt x="789" y="888"/>
                  </a:cubicBezTo>
                  <a:lnTo>
                    <a:pt x="789" y="10161"/>
                  </a:lnTo>
                  <a:cubicBezTo>
                    <a:pt x="789" y="10216"/>
                    <a:pt x="833" y="10260"/>
                    <a:pt x="887" y="10260"/>
                  </a:cubicBezTo>
                  <a:lnTo>
                    <a:pt x="4451" y="10260"/>
                  </a:lnTo>
                  <a:cubicBezTo>
                    <a:pt x="4669" y="10260"/>
                    <a:pt x="4846" y="10437"/>
                    <a:pt x="4846" y="10655"/>
                  </a:cubicBezTo>
                  <a:cubicBezTo>
                    <a:pt x="4846" y="10872"/>
                    <a:pt x="4669" y="11049"/>
                    <a:pt x="4451" y="11049"/>
                  </a:cubicBezTo>
                  <a:lnTo>
                    <a:pt x="394" y="11049"/>
                  </a:lnTo>
                  <a:cubicBezTo>
                    <a:pt x="176" y="11049"/>
                    <a:pt x="0" y="10872"/>
                    <a:pt x="0" y="10655"/>
                  </a:cubicBezTo>
                  <a:lnTo>
                    <a:pt x="0" y="395"/>
                  </a:lnTo>
                  <a:cubicBezTo>
                    <a:pt x="0" y="177"/>
                    <a:pt x="176" y="0"/>
                    <a:pt x="394" y="0"/>
                  </a:cubicBezTo>
                  <a:lnTo>
                    <a:pt x="9396" y="0"/>
                  </a:lnTo>
                  <a:cubicBezTo>
                    <a:pt x="9614" y="0"/>
                    <a:pt x="9791" y="177"/>
                    <a:pt x="9791" y="395"/>
                  </a:cubicBezTo>
                  <a:lnTo>
                    <a:pt x="9791" y="4637"/>
                  </a:lnTo>
                  <a:cubicBezTo>
                    <a:pt x="9791" y="4855"/>
                    <a:pt x="9614" y="5031"/>
                    <a:pt x="9396" y="5031"/>
                  </a:cubicBezTo>
                  <a:close/>
                  <a:moveTo>
                    <a:pt x="1812" y="2540"/>
                  </a:moveTo>
                  <a:lnTo>
                    <a:pt x="7620" y="2540"/>
                  </a:lnTo>
                  <a:cubicBezTo>
                    <a:pt x="7838" y="2540"/>
                    <a:pt x="8015" y="2717"/>
                    <a:pt x="8015" y="2935"/>
                  </a:cubicBezTo>
                  <a:cubicBezTo>
                    <a:pt x="8015" y="3153"/>
                    <a:pt x="7838" y="3330"/>
                    <a:pt x="7620" y="3330"/>
                  </a:cubicBezTo>
                  <a:lnTo>
                    <a:pt x="1812" y="3330"/>
                  </a:lnTo>
                  <a:cubicBezTo>
                    <a:pt x="1594" y="3330"/>
                    <a:pt x="1418" y="3153"/>
                    <a:pt x="1418" y="2935"/>
                  </a:cubicBezTo>
                  <a:cubicBezTo>
                    <a:pt x="1418" y="2717"/>
                    <a:pt x="1594" y="2540"/>
                    <a:pt x="1812" y="2540"/>
                  </a:cubicBezTo>
                  <a:close/>
                  <a:moveTo>
                    <a:pt x="1874" y="5081"/>
                  </a:moveTo>
                  <a:lnTo>
                    <a:pt x="4488" y="5081"/>
                  </a:lnTo>
                  <a:cubicBezTo>
                    <a:pt x="4706" y="5081"/>
                    <a:pt x="4883" y="5257"/>
                    <a:pt x="4883" y="5475"/>
                  </a:cubicBezTo>
                  <a:cubicBezTo>
                    <a:pt x="4883" y="5693"/>
                    <a:pt x="4706" y="5870"/>
                    <a:pt x="4488" y="5870"/>
                  </a:cubicBezTo>
                  <a:lnTo>
                    <a:pt x="1874" y="5870"/>
                  </a:lnTo>
                  <a:cubicBezTo>
                    <a:pt x="1656" y="5870"/>
                    <a:pt x="1479" y="5693"/>
                    <a:pt x="1479" y="5475"/>
                  </a:cubicBezTo>
                  <a:cubicBezTo>
                    <a:pt x="1479" y="5257"/>
                    <a:pt x="1656" y="5081"/>
                    <a:pt x="1874" y="5081"/>
                  </a:cubicBezTo>
                  <a:close/>
                  <a:moveTo>
                    <a:pt x="1874" y="7621"/>
                  </a:moveTo>
                  <a:lnTo>
                    <a:pt x="4488" y="7621"/>
                  </a:lnTo>
                  <a:cubicBezTo>
                    <a:pt x="4706" y="7621"/>
                    <a:pt x="4883" y="7798"/>
                    <a:pt x="4883" y="8016"/>
                  </a:cubicBezTo>
                  <a:cubicBezTo>
                    <a:pt x="4883" y="8234"/>
                    <a:pt x="4706" y="8410"/>
                    <a:pt x="4488" y="8410"/>
                  </a:cubicBezTo>
                  <a:lnTo>
                    <a:pt x="1874" y="8410"/>
                  </a:lnTo>
                  <a:cubicBezTo>
                    <a:pt x="1656" y="8410"/>
                    <a:pt x="1479" y="8234"/>
                    <a:pt x="1479" y="8016"/>
                  </a:cubicBezTo>
                  <a:cubicBezTo>
                    <a:pt x="1479" y="7798"/>
                    <a:pt x="1656" y="7621"/>
                    <a:pt x="1874" y="7621"/>
                  </a:cubicBezTo>
                  <a:close/>
                  <a:moveTo>
                    <a:pt x="5623" y="5081"/>
                  </a:moveTo>
                  <a:lnTo>
                    <a:pt x="6165" y="5081"/>
                  </a:lnTo>
                  <a:cubicBezTo>
                    <a:pt x="6383" y="5081"/>
                    <a:pt x="6560" y="5257"/>
                    <a:pt x="6560" y="5475"/>
                  </a:cubicBezTo>
                  <a:cubicBezTo>
                    <a:pt x="6560" y="5693"/>
                    <a:pt x="6383" y="5870"/>
                    <a:pt x="6165" y="5870"/>
                  </a:cubicBezTo>
                  <a:lnTo>
                    <a:pt x="5623" y="5870"/>
                  </a:lnTo>
                  <a:cubicBezTo>
                    <a:pt x="5405" y="5870"/>
                    <a:pt x="5228" y="5693"/>
                    <a:pt x="5228" y="5475"/>
                  </a:cubicBezTo>
                  <a:cubicBezTo>
                    <a:pt x="5228" y="5257"/>
                    <a:pt x="5405" y="5081"/>
                    <a:pt x="5623" y="5081"/>
                  </a:cubicBezTo>
                  <a:close/>
                  <a:moveTo>
                    <a:pt x="8453" y="5525"/>
                  </a:moveTo>
                  <a:cubicBezTo>
                    <a:pt x="9055" y="5525"/>
                    <a:pt x="9544" y="6013"/>
                    <a:pt x="9544" y="6616"/>
                  </a:cubicBezTo>
                  <a:lnTo>
                    <a:pt x="9544" y="8379"/>
                  </a:lnTo>
                  <a:cubicBezTo>
                    <a:pt x="9544" y="8982"/>
                    <a:pt x="9055" y="9471"/>
                    <a:pt x="8453" y="9471"/>
                  </a:cubicBezTo>
                  <a:cubicBezTo>
                    <a:pt x="7850" y="9471"/>
                    <a:pt x="7361" y="8982"/>
                    <a:pt x="7361" y="8379"/>
                  </a:cubicBezTo>
                  <a:lnTo>
                    <a:pt x="7361" y="6616"/>
                  </a:lnTo>
                  <a:cubicBezTo>
                    <a:pt x="7361" y="6013"/>
                    <a:pt x="7850" y="5525"/>
                    <a:pt x="8453" y="5525"/>
                  </a:cubicBezTo>
                  <a:close/>
                  <a:moveTo>
                    <a:pt x="8453" y="6215"/>
                  </a:moveTo>
                  <a:cubicBezTo>
                    <a:pt x="8231" y="6215"/>
                    <a:pt x="8052" y="6395"/>
                    <a:pt x="8052" y="6616"/>
                  </a:cubicBezTo>
                  <a:lnTo>
                    <a:pt x="8052" y="8379"/>
                  </a:lnTo>
                  <a:cubicBezTo>
                    <a:pt x="8052" y="8601"/>
                    <a:pt x="8231" y="8780"/>
                    <a:pt x="8453" y="8780"/>
                  </a:cubicBezTo>
                  <a:cubicBezTo>
                    <a:pt x="8674" y="8780"/>
                    <a:pt x="8853" y="8601"/>
                    <a:pt x="8853" y="8379"/>
                  </a:cubicBezTo>
                  <a:lnTo>
                    <a:pt x="8853" y="6616"/>
                  </a:lnTo>
                  <a:cubicBezTo>
                    <a:pt x="8853" y="6395"/>
                    <a:pt x="8674" y="6215"/>
                    <a:pt x="8453" y="6215"/>
                  </a:cubicBezTo>
                  <a:close/>
                  <a:moveTo>
                    <a:pt x="8804" y="10427"/>
                  </a:moveTo>
                  <a:lnTo>
                    <a:pt x="8804" y="10704"/>
                  </a:lnTo>
                  <a:lnTo>
                    <a:pt x="9137" y="10704"/>
                  </a:lnTo>
                  <a:cubicBezTo>
                    <a:pt x="9328" y="10704"/>
                    <a:pt x="9482" y="10858"/>
                    <a:pt x="9482" y="11049"/>
                  </a:cubicBezTo>
                  <a:cubicBezTo>
                    <a:pt x="9482" y="11240"/>
                    <a:pt x="9328" y="11394"/>
                    <a:pt x="9137" y="11394"/>
                  </a:cubicBezTo>
                  <a:lnTo>
                    <a:pt x="7707" y="11394"/>
                  </a:lnTo>
                  <a:cubicBezTo>
                    <a:pt x="7516" y="11394"/>
                    <a:pt x="7361" y="11240"/>
                    <a:pt x="7361" y="11049"/>
                  </a:cubicBezTo>
                  <a:cubicBezTo>
                    <a:pt x="7361" y="10858"/>
                    <a:pt x="7516" y="10704"/>
                    <a:pt x="7707" y="10704"/>
                  </a:cubicBezTo>
                  <a:lnTo>
                    <a:pt x="8114" y="10704"/>
                  </a:lnTo>
                  <a:lnTo>
                    <a:pt x="8114" y="10437"/>
                  </a:lnTo>
                  <a:cubicBezTo>
                    <a:pt x="6945" y="10286"/>
                    <a:pt x="6042" y="9287"/>
                    <a:pt x="6042" y="8077"/>
                  </a:cubicBezTo>
                  <a:lnTo>
                    <a:pt x="6042" y="7892"/>
                  </a:lnTo>
                  <a:cubicBezTo>
                    <a:pt x="6042" y="7702"/>
                    <a:pt x="6196" y="7547"/>
                    <a:pt x="6387" y="7547"/>
                  </a:cubicBezTo>
                  <a:cubicBezTo>
                    <a:pt x="6578" y="7547"/>
                    <a:pt x="6732" y="7702"/>
                    <a:pt x="6732" y="7892"/>
                  </a:cubicBezTo>
                  <a:lnTo>
                    <a:pt x="6732" y="8077"/>
                  </a:lnTo>
                  <a:cubicBezTo>
                    <a:pt x="6732" y="9010"/>
                    <a:pt x="7489" y="9767"/>
                    <a:pt x="8422" y="9767"/>
                  </a:cubicBezTo>
                  <a:cubicBezTo>
                    <a:pt x="9355" y="9767"/>
                    <a:pt x="10111" y="9010"/>
                    <a:pt x="10111" y="8077"/>
                  </a:cubicBezTo>
                  <a:lnTo>
                    <a:pt x="10111" y="7892"/>
                  </a:lnTo>
                  <a:cubicBezTo>
                    <a:pt x="10111" y="7702"/>
                    <a:pt x="10266" y="7547"/>
                    <a:pt x="10457" y="7547"/>
                  </a:cubicBezTo>
                  <a:cubicBezTo>
                    <a:pt x="10647" y="7547"/>
                    <a:pt x="10802" y="7702"/>
                    <a:pt x="10802" y="7892"/>
                  </a:cubicBezTo>
                  <a:lnTo>
                    <a:pt x="10802" y="8077"/>
                  </a:lnTo>
                  <a:cubicBezTo>
                    <a:pt x="10802" y="9262"/>
                    <a:pt x="9937" y="10244"/>
                    <a:pt x="8804" y="104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9" name="business-report-with-growth_28700"/>
            <p:cNvSpPr/>
            <p:nvPr/>
          </p:nvSpPr>
          <p:spPr>
            <a:xfrm>
              <a:off x="6556948" y="3927405"/>
              <a:ext cx="487803" cy="420110"/>
            </a:xfrm>
            <a:custGeom>
              <a:avLst/>
              <a:gdLst>
                <a:gd name="connsiteX0" fmla="*/ 234945 w 604604"/>
                <a:gd name="connsiteY0" fmla="*/ 497949 h 520702"/>
                <a:gd name="connsiteX1" fmla="*/ 234945 w 604604"/>
                <a:gd name="connsiteY1" fmla="*/ 506406 h 520702"/>
                <a:gd name="connsiteX2" fmla="*/ 369861 w 604604"/>
                <a:gd name="connsiteY2" fmla="*/ 506406 h 520702"/>
                <a:gd name="connsiteX3" fmla="*/ 369861 w 604604"/>
                <a:gd name="connsiteY3" fmla="*/ 497949 h 520702"/>
                <a:gd name="connsiteX4" fmla="*/ 234945 w 604604"/>
                <a:gd name="connsiteY4" fmla="*/ 474995 h 520702"/>
                <a:gd name="connsiteX5" fmla="*/ 234945 w 604604"/>
                <a:gd name="connsiteY5" fmla="*/ 483451 h 520702"/>
                <a:gd name="connsiteX6" fmla="*/ 369861 w 604604"/>
                <a:gd name="connsiteY6" fmla="*/ 483451 h 520702"/>
                <a:gd name="connsiteX7" fmla="*/ 369861 w 604604"/>
                <a:gd name="connsiteY7" fmla="*/ 474995 h 520702"/>
                <a:gd name="connsiteX8" fmla="*/ 332956 w 604604"/>
                <a:gd name="connsiteY8" fmla="*/ 474995 h 520702"/>
                <a:gd name="connsiteX9" fmla="*/ 271649 w 604604"/>
                <a:gd name="connsiteY9" fmla="*/ 474995 h 520702"/>
                <a:gd name="connsiteX10" fmla="*/ 278909 w 604604"/>
                <a:gd name="connsiteY10" fmla="*/ 412575 h 520702"/>
                <a:gd name="connsiteX11" fmla="*/ 278909 w 604604"/>
                <a:gd name="connsiteY11" fmla="*/ 460698 h 520702"/>
                <a:gd name="connsiteX12" fmla="*/ 325898 w 604604"/>
                <a:gd name="connsiteY12" fmla="*/ 460698 h 520702"/>
                <a:gd name="connsiteX13" fmla="*/ 325898 w 604604"/>
                <a:gd name="connsiteY13" fmla="*/ 412575 h 520702"/>
                <a:gd name="connsiteX14" fmla="*/ 514240 w 604604"/>
                <a:gd name="connsiteY14" fmla="*/ 83556 h 520702"/>
                <a:gd name="connsiteX15" fmla="*/ 515047 w 604604"/>
                <a:gd name="connsiteY15" fmla="*/ 93624 h 520702"/>
                <a:gd name="connsiteX16" fmla="*/ 416238 w 604604"/>
                <a:gd name="connsiteY16" fmla="*/ 210807 h 520702"/>
                <a:gd name="connsiteX17" fmla="*/ 415029 w 604604"/>
                <a:gd name="connsiteY17" fmla="*/ 211813 h 520702"/>
                <a:gd name="connsiteX18" fmla="*/ 414020 w 604604"/>
                <a:gd name="connsiteY18" fmla="*/ 212619 h 520702"/>
                <a:gd name="connsiteX19" fmla="*/ 410794 w 604604"/>
                <a:gd name="connsiteY19" fmla="*/ 213424 h 520702"/>
                <a:gd name="connsiteX20" fmla="*/ 407769 w 604604"/>
                <a:gd name="connsiteY20" fmla="*/ 212820 h 520702"/>
                <a:gd name="connsiteX21" fmla="*/ 407366 w 604604"/>
                <a:gd name="connsiteY21" fmla="*/ 212619 h 520702"/>
                <a:gd name="connsiteX22" fmla="*/ 348484 w 604604"/>
                <a:gd name="connsiteY22" fmla="*/ 182014 h 520702"/>
                <a:gd name="connsiteX23" fmla="*/ 272664 w 604604"/>
                <a:gd name="connsiteY23" fmla="*/ 261747 h 520702"/>
                <a:gd name="connsiteX24" fmla="*/ 272462 w 604604"/>
                <a:gd name="connsiteY24" fmla="*/ 261747 h 520702"/>
                <a:gd name="connsiteX25" fmla="*/ 272462 w 604604"/>
                <a:gd name="connsiteY25" fmla="*/ 261948 h 520702"/>
                <a:gd name="connsiteX26" fmla="*/ 271051 w 604604"/>
                <a:gd name="connsiteY26" fmla="*/ 262955 h 520702"/>
                <a:gd name="connsiteX27" fmla="*/ 270244 w 604604"/>
                <a:gd name="connsiteY27" fmla="*/ 263358 h 520702"/>
                <a:gd name="connsiteX28" fmla="*/ 267421 w 604604"/>
                <a:gd name="connsiteY28" fmla="*/ 263962 h 520702"/>
                <a:gd name="connsiteX29" fmla="*/ 264800 w 604604"/>
                <a:gd name="connsiteY29" fmla="*/ 263358 h 520702"/>
                <a:gd name="connsiteX30" fmla="*/ 263993 w 604604"/>
                <a:gd name="connsiteY30" fmla="*/ 262955 h 520702"/>
                <a:gd name="connsiteX31" fmla="*/ 262380 w 604604"/>
                <a:gd name="connsiteY31" fmla="*/ 261948 h 520702"/>
                <a:gd name="connsiteX32" fmla="*/ 262380 w 604604"/>
                <a:gd name="connsiteY32" fmla="*/ 261747 h 520702"/>
                <a:gd name="connsiteX33" fmla="*/ 262178 w 604604"/>
                <a:gd name="connsiteY33" fmla="*/ 261747 h 520702"/>
                <a:gd name="connsiteX34" fmla="*/ 212169 w 604604"/>
                <a:gd name="connsiteY34" fmla="*/ 210203 h 520702"/>
                <a:gd name="connsiteX35" fmla="*/ 116184 w 604604"/>
                <a:gd name="connsiteY35" fmla="*/ 318728 h 520702"/>
                <a:gd name="connsiteX36" fmla="*/ 110941 w 604604"/>
                <a:gd name="connsiteY36" fmla="*/ 321144 h 520702"/>
                <a:gd name="connsiteX37" fmla="*/ 106101 w 604604"/>
                <a:gd name="connsiteY37" fmla="*/ 319332 h 520702"/>
                <a:gd name="connsiteX38" fmla="*/ 105496 w 604604"/>
                <a:gd name="connsiteY38" fmla="*/ 309063 h 520702"/>
                <a:gd name="connsiteX39" fmla="*/ 206523 w 604604"/>
                <a:gd name="connsiteY39" fmla="*/ 194900 h 520702"/>
                <a:gd name="connsiteX40" fmla="*/ 206724 w 604604"/>
                <a:gd name="connsiteY40" fmla="*/ 194699 h 520702"/>
                <a:gd name="connsiteX41" fmla="*/ 206926 w 604604"/>
                <a:gd name="connsiteY41" fmla="*/ 194498 h 520702"/>
                <a:gd name="connsiteX42" fmla="*/ 207934 w 604604"/>
                <a:gd name="connsiteY42" fmla="*/ 193894 h 520702"/>
                <a:gd name="connsiteX43" fmla="*/ 209144 w 604604"/>
                <a:gd name="connsiteY43" fmla="*/ 193088 h 520702"/>
                <a:gd name="connsiteX44" fmla="*/ 210354 w 604604"/>
                <a:gd name="connsiteY44" fmla="*/ 192686 h 520702"/>
                <a:gd name="connsiteX45" fmla="*/ 211766 w 604604"/>
                <a:gd name="connsiteY45" fmla="*/ 192484 h 520702"/>
                <a:gd name="connsiteX46" fmla="*/ 213177 w 604604"/>
                <a:gd name="connsiteY46" fmla="*/ 192686 h 520702"/>
                <a:gd name="connsiteX47" fmla="*/ 214589 w 604604"/>
                <a:gd name="connsiteY47" fmla="*/ 192887 h 520702"/>
                <a:gd name="connsiteX48" fmla="*/ 215799 w 604604"/>
                <a:gd name="connsiteY48" fmla="*/ 193692 h 520702"/>
                <a:gd name="connsiteX49" fmla="*/ 216807 w 604604"/>
                <a:gd name="connsiteY49" fmla="*/ 194296 h 520702"/>
                <a:gd name="connsiteX50" fmla="*/ 217009 w 604604"/>
                <a:gd name="connsiteY50" fmla="*/ 194498 h 520702"/>
                <a:gd name="connsiteX51" fmla="*/ 217210 w 604604"/>
                <a:gd name="connsiteY51" fmla="*/ 194699 h 520702"/>
                <a:gd name="connsiteX52" fmla="*/ 267421 w 604604"/>
                <a:gd name="connsiteY52" fmla="*/ 246244 h 520702"/>
                <a:gd name="connsiteX53" fmla="*/ 341628 w 604604"/>
                <a:gd name="connsiteY53" fmla="*/ 168122 h 520702"/>
                <a:gd name="connsiteX54" fmla="*/ 342031 w 604604"/>
                <a:gd name="connsiteY54" fmla="*/ 167920 h 520702"/>
                <a:gd name="connsiteX55" fmla="*/ 343241 w 604604"/>
                <a:gd name="connsiteY55" fmla="*/ 167115 h 520702"/>
                <a:gd name="connsiteX56" fmla="*/ 344250 w 604604"/>
                <a:gd name="connsiteY56" fmla="*/ 166511 h 520702"/>
                <a:gd name="connsiteX57" fmla="*/ 345661 w 604604"/>
                <a:gd name="connsiteY57" fmla="*/ 166108 h 520702"/>
                <a:gd name="connsiteX58" fmla="*/ 347073 w 604604"/>
                <a:gd name="connsiteY58" fmla="*/ 165907 h 520702"/>
                <a:gd name="connsiteX59" fmla="*/ 348283 w 604604"/>
                <a:gd name="connsiteY59" fmla="*/ 166108 h 520702"/>
                <a:gd name="connsiteX60" fmla="*/ 349896 w 604604"/>
                <a:gd name="connsiteY60" fmla="*/ 166712 h 520702"/>
                <a:gd name="connsiteX61" fmla="*/ 350299 w 604604"/>
                <a:gd name="connsiteY61" fmla="*/ 166712 h 520702"/>
                <a:gd name="connsiteX62" fmla="*/ 408979 w 604604"/>
                <a:gd name="connsiteY62" fmla="*/ 197115 h 520702"/>
                <a:gd name="connsiteX63" fmla="*/ 503956 w 604604"/>
                <a:gd name="connsiteY63" fmla="*/ 84362 h 520702"/>
                <a:gd name="connsiteX64" fmla="*/ 514240 w 604604"/>
                <a:gd name="connsiteY64" fmla="*/ 83556 h 520702"/>
                <a:gd name="connsiteX65" fmla="*/ 36099 w 604604"/>
                <a:gd name="connsiteY65" fmla="*/ 14498 h 520702"/>
                <a:gd name="connsiteX66" fmla="*/ 14520 w 604604"/>
                <a:gd name="connsiteY66" fmla="*/ 36042 h 520702"/>
                <a:gd name="connsiteX67" fmla="*/ 14520 w 604604"/>
                <a:gd name="connsiteY67" fmla="*/ 336664 h 520702"/>
                <a:gd name="connsiteX68" fmla="*/ 590286 w 604604"/>
                <a:gd name="connsiteY68" fmla="*/ 336664 h 520702"/>
                <a:gd name="connsiteX69" fmla="*/ 590286 w 604604"/>
                <a:gd name="connsiteY69" fmla="*/ 36042 h 520702"/>
                <a:gd name="connsiteX70" fmla="*/ 568505 w 604604"/>
                <a:gd name="connsiteY70" fmla="*/ 14498 h 520702"/>
                <a:gd name="connsiteX71" fmla="*/ 36099 w 604604"/>
                <a:gd name="connsiteY71" fmla="*/ 0 h 520702"/>
                <a:gd name="connsiteX72" fmla="*/ 568505 w 604604"/>
                <a:gd name="connsiteY72" fmla="*/ 0 h 520702"/>
                <a:gd name="connsiteX73" fmla="*/ 604604 w 604604"/>
                <a:gd name="connsiteY73" fmla="*/ 36042 h 520702"/>
                <a:gd name="connsiteX74" fmla="*/ 604604 w 604604"/>
                <a:gd name="connsiteY74" fmla="*/ 376532 h 520702"/>
                <a:gd name="connsiteX75" fmla="*/ 568505 w 604604"/>
                <a:gd name="connsiteY75" fmla="*/ 412575 h 520702"/>
                <a:gd name="connsiteX76" fmla="*/ 340216 w 604604"/>
                <a:gd name="connsiteY76" fmla="*/ 412575 h 520702"/>
                <a:gd name="connsiteX77" fmla="*/ 340216 w 604604"/>
                <a:gd name="connsiteY77" fmla="*/ 460698 h 520702"/>
                <a:gd name="connsiteX78" fmla="*/ 376920 w 604604"/>
                <a:gd name="connsiteY78" fmla="*/ 460698 h 520702"/>
                <a:gd name="connsiteX79" fmla="*/ 384180 w 604604"/>
                <a:gd name="connsiteY79" fmla="*/ 467746 h 520702"/>
                <a:gd name="connsiteX80" fmla="*/ 384180 w 604604"/>
                <a:gd name="connsiteY80" fmla="*/ 513453 h 520702"/>
                <a:gd name="connsiteX81" fmla="*/ 376920 w 604604"/>
                <a:gd name="connsiteY81" fmla="*/ 520702 h 520702"/>
                <a:gd name="connsiteX82" fmla="*/ 227685 w 604604"/>
                <a:gd name="connsiteY82" fmla="*/ 520702 h 520702"/>
                <a:gd name="connsiteX83" fmla="*/ 220425 w 604604"/>
                <a:gd name="connsiteY83" fmla="*/ 513453 h 520702"/>
                <a:gd name="connsiteX84" fmla="*/ 220425 w 604604"/>
                <a:gd name="connsiteY84" fmla="*/ 467746 h 520702"/>
                <a:gd name="connsiteX85" fmla="*/ 227685 w 604604"/>
                <a:gd name="connsiteY85" fmla="*/ 460698 h 520702"/>
                <a:gd name="connsiteX86" fmla="*/ 264388 w 604604"/>
                <a:gd name="connsiteY86" fmla="*/ 460698 h 520702"/>
                <a:gd name="connsiteX87" fmla="*/ 264388 w 604604"/>
                <a:gd name="connsiteY87" fmla="*/ 412575 h 520702"/>
                <a:gd name="connsiteX88" fmla="*/ 36099 w 604604"/>
                <a:gd name="connsiteY88" fmla="*/ 412575 h 520702"/>
                <a:gd name="connsiteX89" fmla="*/ 0 w 604604"/>
                <a:gd name="connsiteY89" fmla="*/ 376331 h 520702"/>
                <a:gd name="connsiteX90" fmla="*/ 0 w 604604"/>
                <a:gd name="connsiteY90" fmla="*/ 36042 h 520702"/>
                <a:gd name="connsiteX91" fmla="*/ 36099 w 604604"/>
                <a:gd name="connsiteY91" fmla="*/ 0 h 52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604604" h="520702">
                  <a:moveTo>
                    <a:pt x="234945" y="497949"/>
                  </a:moveTo>
                  <a:lnTo>
                    <a:pt x="234945" y="506406"/>
                  </a:lnTo>
                  <a:lnTo>
                    <a:pt x="369861" y="506406"/>
                  </a:lnTo>
                  <a:lnTo>
                    <a:pt x="369861" y="497949"/>
                  </a:lnTo>
                  <a:close/>
                  <a:moveTo>
                    <a:pt x="234945" y="474995"/>
                  </a:moveTo>
                  <a:lnTo>
                    <a:pt x="234945" y="483451"/>
                  </a:lnTo>
                  <a:lnTo>
                    <a:pt x="369861" y="483451"/>
                  </a:lnTo>
                  <a:lnTo>
                    <a:pt x="369861" y="474995"/>
                  </a:lnTo>
                  <a:lnTo>
                    <a:pt x="332956" y="474995"/>
                  </a:lnTo>
                  <a:lnTo>
                    <a:pt x="271649" y="474995"/>
                  </a:lnTo>
                  <a:close/>
                  <a:moveTo>
                    <a:pt x="278909" y="412575"/>
                  </a:moveTo>
                  <a:lnTo>
                    <a:pt x="278909" y="460698"/>
                  </a:lnTo>
                  <a:lnTo>
                    <a:pt x="325898" y="460698"/>
                  </a:lnTo>
                  <a:lnTo>
                    <a:pt x="325898" y="412575"/>
                  </a:lnTo>
                  <a:close/>
                  <a:moveTo>
                    <a:pt x="514240" y="83556"/>
                  </a:moveTo>
                  <a:cubicBezTo>
                    <a:pt x="517265" y="85973"/>
                    <a:pt x="517668" y="90604"/>
                    <a:pt x="515047" y="93624"/>
                  </a:cubicBezTo>
                  <a:lnTo>
                    <a:pt x="416238" y="210807"/>
                  </a:lnTo>
                  <a:cubicBezTo>
                    <a:pt x="415835" y="211209"/>
                    <a:pt x="415432" y="211612"/>
                    <a:pt x="415029" y="211813"/>
                  </a:cubicBezTo>
                  <a:cubicBezTo>
                    <a:pt x="414625" y="212015"/>
                    <a:pt x="414424" y="212418"/>
                    <a:pt x="414020" y="212619"/>
                  </a:cubicBezTo>
                  <a:cubicBezTo>
                    <a:pt x="413012" y="213022"/>
                    <a:pt x="412004" y="213424"/>
                    <a:pt x="410794" y="213424"/>
                  </a:cubicBezTo>
                  <a:cubicBezTo>
                    <a:pt x="409786" y="213424"/>
                    <a:pt x="408777" y="213223"/>
                    <a:pt x="407769" y="212820"/>
                  </a:cubicBezTo>
                  <a:cubicBezTo>
                    <a:pt x="407769" y="212619"/>
                    <a:pt x="407568" y="212619"/>
                    <a:pt x="407366" y="212619"/>
                  </a:cubicBezTo>
                  <a:lnTo>
                    <a:pt x="348484" y="182014"/>
                  </a:lnTo>
                  <a:lnTo>
                    <a:pt x="272664" y="261747"/>
                  </a:lnTo>
                  <a:cubicBezTo>
                    <a:pt x="272664" y="261747"/>
                    <a:pt x="272664" y="261747"/>
                    <a:pt x="272462" y="261747"/>
                  </a:cubicBezTo>
                  <a:cubicBezTo>
                    <a:pt x="272462" y="261747"/>
                    <a:pt x="272462" y="261948"/>
                    <a:pt x="272462" y="261948"/>
                  </a:cubicBezTo>
                  <a:cubicBezTo>
                    <a:pt x="272059" y="262351"/>
                    <a:pt x="271454" y="262552"/>
                    <a:pt x="271051" y="262955"/>
                  </a:cubicBezTo>
                  <a:cubicBezTo>
                    <a:pt x="270647" y="262955"/>
                    <a:pt x="270446" y="263358"/>
                    <a:pt x="270244" y="263358"/>
                  </a:cubicBezTo>
                  <a:cubicBezTo>
                    <a:pt x="269236" y="263761"/>
                    <a:pt x="268429" y="263962"/>
                    <a:pt x="267421" y="263962"/>
                  </a:cubicBezTo>
                  <a:cubicBezTo>
                    <a:pt x="266413" y="263962"/>
                    <a:pt x="265606" y="263761"/>
                    <a:pt x="264800" y="263358"/>
                  </a:cubicBezTo>
                  <a:cubicBezTo>
                    <a:pt x="264396" y="263358"/>
                    <a:pt x="264195" y="263157"/>
                    <a:pt x="263993" y="262955"/>
                  </a:cubicBezTo>
                  <a:cubicBezTo>
                    <a:pt x="263388" y="262754"/>
                    <a:pt x="262985" y="262351"/>
                    <a:pt x="262380" y="261948"/>
                  </a:cubicBezTo>
                  <a:cubicBezTo>
                    <a:pt x="262380" y="261948"/>
                    <a:pt x="262380" y="261948"/>
                    <a:pt x="262380" y="261747"/>
                  </a:cubicBezTo>
                  <a:cubicBezTo>
                    <a:pt x="262380" y="261747"/>
                    <a:pt x="262178" y="261747"/>
                    <a:pt x="262178" y="261747"/>
                  </a:cubicBezTo>
                  <a:lnTo>
                    <a:pt x="212169" y="210203"/>
                  </a:lnTo>
                  <a:lnTo>
                    <a:pt x="116184" y="318728"/>
                  </a:lnTo>
                  <a:cubicBezTo>
                    <a:pt x="114772" y="320339"/>
                    <a:pt x="112756" y="321144"/>
                    <a:pt x="110941" y="321144"/>
                  </a:cubicBezTo>
                  <a:cubicBezTo>
                    <a:pt x="109126" y="321144"/>
                    <a:pt x="107513" y="320540"/>
                    <a:pt x="106101" y="319332"/>
                  </a:cubicBezTo>
                  <a:cubicBezTo>
                    <a:pt x="103077" y="316513"/>
                    <a:pt x="102673" y="312083"/>
                    <a:pt x="105496" y="309063"/>
                  </a:cubicBezTo>
                  <a:lnTo>
                    <a:pt x="206523" y="194900"/>
                  </a:lnTo>
                  <a:cubicBezTo>
                    <a:pt x="206724" y="194699"/>
                    <a:pt x="206724" y="194699"/>
                    <a:pt x="206724" y="194699"/>
                  </a:cubicBezTo>
                  <a:cubicBezTo>
                    <a:pt x="206926" y="194699"/>
                    <a:pt x="206926" y="194498"/>
                    <a:pt x="206926" y="194498"/>
                  </a:cubicBezTo>
                  <a:cubicBezTo>
                    <a:pt x="207329" y="194095"/>
                    <a:pt x="207531" y="194095"/>
                    <a:pt x="207934" y="193894"/>
                  </a:cubicBezTo>
                  <a:cubicBezTo>
                    <a:pt x="208338" y="193491"/>
                    <a:pt x="208741" y="193290"/>
                    <a:pt x="209144" y="193088"/>
                  </a:cubicBezTo>
                  <a:cubicBezTo>
                    <a:pt x="209548" y="192887"/>
                    <a:pt x="209951" y="192887"/>
                    <a:pt x="210354" y="192686"/>
                  </a:cubicBezTo>
                  <a:cubicBezTo>
                    <a:pt x="210959" y="192686"/>
                    <a:pt x="211362" y="192484"/>
                    <a:pt x="211766" y="192484"/>
                  </a:cubicBezTo>
                  <a:cubicBezTo>
                    <a:pt x="212371" y="192484"/>
                    <a:pt x="212774" y="192484"/>
                    <a:pt x="213177" y="192686"/>
                  </a:cubicBezTo>
                  <a:cubicBezTo>
                    <a:pt x="213581" y="192686"/>
                    <a:pt x="214186" y="192686"/>
                    <a:pt x="214589" y="192887"/>
                  </a:cubicBezTo>
                  <a:cubicBezTo>
                    <a:pt x="214992" y="193088"/>
                    <a:pt x="215395" y="193290"/>
                    <a:pt x="215799" y="193692"/>
                  </a:cubicBezTo>
                  <a:cubicBezTo>
                    <a:pt x="216202" y="193894"/>
                    <a:pt x="216404" y="193894"/>
                    <a:pt x="216807" y="194296"/>
                  </a:cubicBezTo>
                  <a:cubicBezTo>
                    <a:pt x="216807" y="194296"/>
                    <a:pt x="216807" y="194296"/>
                    <a:pt x="217009" y="194498"/>
                  </a:cubicBezTo>
                  <a:cubicBezTo>
                    <a:pt x="217009" y="194498"/>
                    <a:pt x="217210" y="194498"/>
                    <a:pt x="217210" y="194699"/>
                  </a:cubicBezTo>
                  <a:lnTo>
                    <a:pt x="267421" y="246244"/>
                  </a:lnTo>
                  <a:lnTo>
                    <a:pt x="341628" y="168122"/>
                  </a:lnTo>
                  <a:cubicBezTo>
                    <a:pt x="341628" y="168122"/>
                    <a:pt x="341830" y="168122"/>
                    <a:pt x="342031" y="167920"/>
                  </a:cubicBezTo>
                  <a:cubicBezTo>
                    <a:pt x="342233" y="167518"/>
                    <a:pt x="342838" y="167316"/>
                    <a:pt x="343241" y="167115"/>
                  </a:cubicBezTo>
                  <a:cubicBezTo>
                    <a:pt x="343645" y="166913"/>
                    <a:pt x="343846" y="166511"/>
                    <a:pt x="344250" y="166511"/>
                  </a:cubicBezTo>
                  <a:cubicBezTo>
                    <a:pt x="344854" y="166309"/>
                    <a:pt x="345258" y="166309"/>
                    <a:pt x="345661" y="166108"/>
                  </a:cubicBezTo>
                  <a:cubicBezTo>
                    <a:pt x="346064" y="166108"/>
                    <a:pt x="346669" y="165907"/>
                    <a:pt x="347073" y="165907"/>
                  </a:cubicBezTo>
                  <a:cubicBezTo>
                    <a:pt x="347476" y="165907"/>
                    <a:pt x="347879" y="166108"/>
                    <a:pt x="348283" y="166108"/>
                  </a:cubicBezTo>
                  <a:cubicBezTo>
                    <a:pt x="348887" y="166309"/>
                    <a:pt x="349291" y="166309"/>
                    <a:pt x="349896" y="166712"/>
                  </a:cubicBezTo>
                  <a:cubicBezTo>
                    <a:pt x="349896" y="166712"/>
                    <a:pt x="350097" y="166712"/>
                    <a:pt x="350299" y="166712"/>
                  </a:cubicBezTo>
                  <a:lnTo>
                    <a:pt x="408979" y="197115"/>
                  </a:lnTo>
                  <a:lnTo>
                    <a:pt x="503956" y="84362"/>
                  </a:lnTo>
                  <a:cubicBezTo>
                    <a:pt x="506578" y="81342"/>
                    <a:pt x="511014" y="80939"/>
                    <a:pt x="514240" y="83556"/>
                  </a:cubicBezTo>
                  <a:close/>
                  <a:moveTo>
                    <a:pt x="36099" y="14498"/>
                  </a:moveTo>
                  <a:cubicBezTo>
                    <a:pt x="24200" y="14498"/>
                    <a:pt x="14520" y="24163"/>
                    <a:pt x="14520" y="36042"/>
                  </a:cubicBezTo>
                  <a:lnTo>
                    <a:pt x="14520" y="336664"/>
                  </a:lnTo>
                  <a:lnTo>
                    <a:pt x="590286" y="336664"/>
                  </a:lnTo>
                  <a:lnTo>
                    <a:pt x="590286" y="36042"/>
                  </a:lnTo>
                  <a:cubicBezTo>
                    <a:pt x="590286" y="24163"/>
                    <a:pt x="580404" y="14498"/>
                    <a:pt x="568505" y="14498"/>
                  </a:cubicBezTo>
                  <a:close/>
                  <a:moveTo>
                    <a:pt x="36099" y="0"/>
                  </a:moveTo>
                  <a:lnTo>
                    <a:pt x="568505" y="0"/>
                  </a:lnTo>
                  <a:cubicBezTo>
                    <a:pt x="588471" y="0"/>
                    <a:pt x="604604" y="16108"/>
                    <a:pt x="604604" y="36042"/>
                  </a:cubicBezTo>
                  <a:lnTo>
                    <a:pt x="604604" y="376532"/>
                  </a:lnTo>
                  <a:cubicBezTo>
                    <a:pt x="604604" y="396265"/>
                    <a:pt x="588471" y="412575"/>
                    <a:pt x="568505" y="412575"/>
                  </a:cubicBezTo>
                  <a:lnTo>
                    <a:pt x="340216" y="412575"/>
                  </a:lnTo>
                  <a:lnTo>
                    <a:pt x="340216" y="460698"/>
                  </a:lnTo>
                  <a:lnTo>
                    <a:pt x="376920" y="460698"/>
                  </a:lnTo>
                  <a:cubicBezTo>
                    <a:pt x="380953" y="460698"/>
                    <a:pt x="384180" y="463920"/>
                    <a:pt x="384180" y="467746"/>
                  </a:cubicBezTo>
                  <a:lnTo>
                    <a:pt x="384180" y="513453"/>
                  </a:lnTo>
                  <a:cubicBezTo>
                    <a:pt x="384180" y="517480"/>
                    <a:pt x="380953" y="520702"/>
                    <a:pt x="376920" y="520702"/>
                  </a:cubicBezTo>
                  <a:lnTo>
                    <a:pt x="227685" y="520702"/>
                  </a:lnTo>
                  <a:cubicBezTo>
                    <a:pt x="223651" y="520702"/>
                    <a:pt x="220425" y="517480"/>
                    <a:pt x="220425" y="513453"/>
                  </a:cubicBezTo>
                  <a:lnTo>
                    <a:pt x="220425" y="467746"/>
                  </a:lnTo>
                  <a:cubicBezTo>
                    <a:pt x="220425" y="463920"/>
                    <a:pt x="223651" y="460698"/>
                    <a:pt x="227685" y="460698"/>
                  </a:cubicBezTo>
                  <a:lnTo>
                    <a:pt x="264388" y="460698"/>
                  </a:lnTo>
                  <a:lnTo>
                    <a:pt x="264388" y="412575"/>
                  </a:lnTo>
                  <a:lnTo>
                    <a:pt x="36099" y="412575"/>
                  </a:lnTo>
                  <a:cubicBezTo>
                    <a:pt x="16133" y="412575"/>
                    <a:pt x="0" y="396265"/>
                    <a:pt x="0" y="376331"/>
                  </a:cubicBezTo>
                  <a:lnTo>
                    <a:pt x="0" y="36042"/>
                  </a:lnTo>
                  <a:cubicBezTo>
                    <a:pt x="0" y="16108"/>
                    <a:pt x="16133" y="0"/>
                    <a:pt x="3609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036762CC-5257-495D-9D55-39440BB92828}"/>
              </a:ext>
            </a:extLst>
          </p:cNvPr>
          <p:cNvSpPr txBox="1"/>
          <p:nvPr/>
        </p:nvSpPr>
        <p:spPr>
          <a:xfrm>
            <a:off x="201048" y="6360164"/>
            <a:ext cx="10690887" cy="4978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Z. Sun, W. Dong, J. Shi, Z. Huang. Interpretable Disease Progression Prediction Based on Reinforcement Reasoning Over a </a:t>
            </a:r>
            <a:r>
              <a:rPr lang="en-US" altLang="zh-CN" sz="12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Knowlege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Graph. IEEE Transactions on Systems, Man, and Cybernetics: Systems, 2024, 54(3): 1948-1959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iṡ1íḋe"/>
          <p:cNvSpPr/>
          <p:nvPr/>
        </p:nvSpPr>
        <p:spPr>
          <a:xfrm>
            <a:off x="-11552" y="-1"/>
            <a:ext cx="12215105" cy="620689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462" name="iṡḻîdê"/>
          <p:cNvSpPr/>
          <p:nvPr/>
        </p:nvSpPr>
        <p:spPr>
          <a:xfrm>
            <a:off x="0" y="0"/>
            <a:ext cx="12192000" cy="3445288"/>
          </a:xfrm>
          <a:prstGeom prst="rect">
            <a:avLst/>
          </a:prstGeom>
          <a:solidFill>
            <a:srgbClr val="122E6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463" name="iš1íḍè"/>
          <p:cNvSpPr/>
          <p:nvPr/>
        </p:nvSpPr>
        <p:spPr>
          <a:xfrm>
            <a:off x="274736" y="404664"/>
            <a:ext cx="11608824" cy="5955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500" b="1" i="0" u="none" strike="noStrike" kern="1200" cap="none" spc="30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grpSp>
        <p:nvGrpSpPr>
          <p:cNvPr id="464" name="组合 6"/>
          <p:cNvGrpSpPr/>
          <p:nvPr/>
        </p:nvGrpSpPr>
        <p:grpSpPr>
          <a:xfrm>
            <a:off x="707718" y="725075"/>
            <a:ext cx="3828219" cy="583565"/>
            <a:chOff x="707718" y="725075"/>
            <a:chExt cx="3828219" cy="583565"/>
          </a:xfrm>
        </p:grpSpPr>
        <p:cxnSp>
          <p:nvCxnSpPr>
            <p:cNvPr id="465" name="直接连接符 28"/>
            <p:cNvCxnSpPr/>
            <p:nvPr/>
          </p:nvCxnSpPr>
          <p:spPr>
            <a:xfrm flipV="1">
              <a:off x="707718" y="856366"/>
              <a:ext cx="0" cy="355445"/>
            </a:xfrm>
            <a:prstGeom prst="line">
              <a:avLst/>
            </a:prstGeom>
            <a:ln w="79375">
              <a:solidFill>
                <a:srgbClr val="122E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6" name="文本框 29"/>
            <p:cNvSpPr txBox="1"/>
            <p:nvPr/>
          </p:nvSpPr>
          <p:spPr>
            <a:xfrm>
              <a:off x="841558" y="725075"/>
              <a:ext cx="3694379" cy="5835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>
                  <a:solidFill>
                    <a:schemeClr val="tx1">
                      <a:alpha val="100000"/>
                    </a:schemeClr>
                  </a:solidFill>
                  <a:latin typeface="Arial" panose="020B0604020202020204"/>
                  <a:ea typeface="思源黑体 CN Regular"/>
                  <a:cs typeface="+mn-cs"/>
                </a:defRPr>
              </a:pPr>
              <a:r>
                <a:rPr kumimoji="0" lang="en-US" altLang="zh-CN" sz="3200" b="1" i="0" u="none" strike="noStrike" kern="1200" cap="none" spc="0" normalizeH="0" baseline="0" dirty="0">
                  <a:solidFill>
                    <a:srgbClr val="00156C">
                      <a:alpha val="100000"/>
                    </a:srgbClr>
                  </a:solidFill>
                  <a:effectLst/>
                  <a:latin typeface="+mj-lt"/>
                  <a:ea typeface="+mj-lt"/>
                  <a:cs typeface="思源黑体 CN Regular"/>
                </a:rPr>
                <a:t>T</a:t>
              </a:r>
              <a:r>
                <a:rPr kumimoji="0" lang="zh-CN" sz="3200" b="1" i="0" u="none" strike="noStrike" kern="1200" cap="none" spc="0" normalizeH="0" baseline="0" dirty="0">
                  <a:solidFill>
                    <a:srgbClr val="00156C">
                      <a:alpha val="100000"/>
                    </a:srgbClr>
                  </a:solidFill>
                  <a:effectLst/>
                  <a:latin typeface="+mj-lt"/>
                  <a:ea typeface="+mj-lt"/>
                  <a:cs typeface="思源黑体 CN Regular"/>
                </a:rPr>
                <a:t>ypical </a:t>
              </a:r>
              <a:r>
                <a:rPr kumimoji="0" lang="en-US" altLang="zh-CN" sz="3200" b="1" i="0" u="none" strike="noStrike" kern="1200" cap="none" spc="0" normalizeH="0" baseline="0" dirty="0">
                  <a:solidFill>
                    <a:srgbClr val="00156C">
                      <a:alpha val="100000"/>
                    </a:srgbClr>
                  </a:solidFill>
                  <a:effectLst/>
                  <a:latin typeface="+mj-lt"/>
                  <a:ea typeface="+mj-lt"/>
                  <a:cs typeface="思源黑体 CN Regular"/>
                </a:rPr>
                <a:t>C</a:t>
              </a:r>
              <a:r>
                <a:rPr kumimoji="0" lang="zh-CN" sz="3200" b="1" i="0" u="none" strike="noStrike" kern="1200" cap="none" spc="0" normalizeH="0" baseline="0" dirty="0">
                  <a:solidFill>
                    <a:srgbClr val="00156C">
                      <a:alpha val="100000"/>
                    </a:srgbClr>
                  </a:solidFill>
                  <a:effectLst/>
                  <a:latin typeface="+mj-lt"/>
                  <a:ea typeface="+mj-lt"/>
                  <a:cs typeface="思源黑体 CN Regular"/>
                </a:rPr>
                <a:t>ase</a:t>
              </a:r>
            </a:p>
          </p:txBody>
        </p:sp>
      </p:grpSp>
      <p:graphicFrame>
        <p:nvGraphicFramePr>
          <p:cNvPr id="467" name="图示 24"/>
          <p:cNvGraphicFramePr/>
          <p:nvPr/>
        </p:nvGraphicFramePr>
        <p:xfrm>
          <a:off x="1876319" y="1505669"/>
          <a:ext cx="8816394" cy="4328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68" name="组合 25"/>
          <p:cNvGrpSpPr/>
          <p:nvPr/>
        </p:nvGrpSpPr>
        <p:grpSpPr>
          <a:xfrm>
            <a:off x="4499184" y="931816"/>
            <a:ext cx="7385050" cy="650875"/>
            <a:chOff x="4570360" y="729685"/>
            <a:chExt cx="7385050" cy="650875"/>
          </a:xfrm>
        </p:grpSpPr>
        <p:sp>
          <p:nvSpPr>
            <p:cNvPr id="469" name="graduation-student-cap_42920"/>
            <p:cNvSpPr/>
            <p:nvPr/>
          </p:nvSpPr>
          <p:spPr>
            <a:xfrm>
              <a:off x="4570360" y="1006657"/>
              <a:ext cx="361209" cy="256754"/>
            </a:xfrm>
            <a:custGeom>
              <a:avLst/>
              <a:gdLst>
                <a:gd name="connsiteX0" fmla="*/ 139317 w 597041"/>
                <a:gd name="connsiteY0" fmla="*/ 213573 h 424388"/>
                <a:gd name="connsiteX1" fmla="*/ 394782 w 597041"/>
                <a:gd name="connsiteY1" fmla="*/ 299620 h 424388"/>
                <a:gd name="connsiteX2" fmla="*/ 488070 w 597041"/>
                <a:gd name="connsiteY2" fmla="*/ 216441 h 424388"/>
                <a:gd name="connsiteX3" fmla="*/ 488070 w 597041"/>
                <a:gd name="connsiteY3" fmla="*/ 326868 h 424388"/>
                <a:gd name="connsiteX4" fmla="*/ 434968 w 597041"/>
                <a:gd name="connsiteY4" fmla="*/ 362721 h 424388"/>
                <a:gd name="connsiteX5" fmla="*/ 377560 w 597041"/>
                <a:gd name="connsiteY5" fmla="*/ 424388 h 424388"/>
                <a:gd name="connsiteX6" fmla="*/ 241216 w 597041"/>
                <a:gd name="connsiteY6" fmla="*/ 355550 h 424388"/>
                <a:gd name="connsiteX7" fmla="*/ 139317 w 597041"/>
                <a:gd name="connsiteY7" fmla="*/ 355550 h 424388"/>
                <a:gd name="connsiteX8" fmla="*/ 262641 w 597041"/>
                <a:gd name="connsiteY8" fmla="*/ 0 h 424388"/>
                <a:gd name="connsiteX9" fmla="*/ 597041 w 597041"/>
                <a:gd name="connsiteY9" fmla="*/ 96010 h 424388"/>
                <a:gd name="connsiteX10" fmla="*/ 391808 w 597041"/>
                <a:gd name="connsiteY10" fmla="*/ 279433 h 424388"/>
                <a:gd name="connsiteX11" fmla="*/ 68889 w 597041"/>
                <a:gd name="connsiteY11" fmla="*/ 174825 h 424388"/>
                <a:gd name="connsiteX12" fmla="*/ 68889 w 597041"/>
                <a:gd name="connsiteY12" fmla="*/ 283732 h 424388"/>
                <a:gd name="connsiteX13" fmla="*/ 87547 w 597041"/>
                <a:gd name="connsiteY13" fmla="*/ 283732 h 424388"/>
                <a:gd name="connsiteX14" fmla="*/ 87547 w 597041"/>
                <a:gd name="connsiteY14" fmla="*/ 362546 h 424388"/>
                <a:gd name="connsiteX15" fmla="*/ 22963 w 597041"/>
                <a:gd name="connsiteY15" fmla="*/ 362546 h 424388"/>
                <a:gd name="connsiteX16" fmla="*/ 22963 w 597041"/>
                <a:gd name="connsiteY16" fmla="*/ 283732 h 424388"/>
                <a:gd name="connsiteX17" fmla="*/ 41621 w 597041"/>
                <a:gd name="connsiteY17" fmla="*/ 283732 h 424388"/>
                <a:gd name="connsiteX18" fmla="*/ 41621 w 597041"/>
                <a:gd name="connsiteY18" fmla="*/ 166227 h 424388"/>
                <a:gd name="connsiteX19" fmla="*/ 0 w 597041"/>
                <a:gd name="connsiteY19" fmla="*/ 153330 h 42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97041" h="424388">
                  <a:moveTo>
                    <a:pt x="139317" y="213573"/>
                  </a:moveTo>
                  <a:lnTo>
                    <a:pt x="394782" y="299620"/>
                  </a:lnTo>
                  <a:lnTo>
                    <a:pt x="488070" y="216441"/>
                  </a:lnTo>
                  <a:lnTo>
                    <a:pt x="488070" y="326868"/>
                  </a:lnTo>
                  <a:cubicBezTo>
                    <a:pt x="488070" y="326868"/>
                    <a:pt x="465107" y="342643"/>
                    <a:pt x="434968" y="362721"/>
                  </a:cubicBezTo>
                  <a:cubicBezTo>
                    <a:pt x="403393" y="381365"/>
                    <a:pt x="377560" y="424388"/>
                    <a:pt x="377560" y="424388"/>
                  </a:cubicBezTo>
                  <a:cubicBezTo>
                    <a:pt x="377560" y="424388"/>
                    <a:pt x="292883" y="372760"/>
                    <a:pt x="241216" y="355550"/>
                  </a:cubicBezTo>
                  <a:cubicBezTo>
                    <a:pt x="190984" y="338341"/>
                    <a:pt x="139317" y="355550"/>
                    <a:pt x="139317" y="355550"/>
                  </a:cubicBezTo>
                  <a:close/>
                  <a:moveTo>
                    <a:pt x="262641" y="0"/>
                  </a:moveTo>
                  <a:lnTo>
                    <a:pt x="597041" y="96010"/>
                  </a:lnTo>
                  <a:lnTo>
                    <a:pt x="391808" y="279433"/>
                  </a:lnTo>
                  <a:lnTo>
                    <a:pt x="68889" y="174825"/>
                  </a:lnTo>
                  <a:lnTo>
                    <a:pt x="68889" y="283732"/>
                  </a:lnTo>
                  <a:lnTo>
                    <a:pt x="87547" y="283732"/>
                  </a:lnTo>
                  <a:lnTo>
                    <a:pt x="87547" y="362546"/>
                  </a:lnTo>
                  <a:lnTo>
                    <a:pt x="22963" y="362546"/>
                  </a:lnTo>
                  <a:lnTo>
                    <a:pt x="22963" y="283732"/>
                  </a:lnTo>
                  <a:lnTo>
                    <a:pt x="41621" y="283732"/>
                  </a:lnTo>
                  <a:lnTo>
                    <a:pt x="41621" y="166227"/>
                  </a:lnTo>
                  <a:lnTo>
                    <a:pt x="0" y="153330"/>
                  </a:lnTo>
                  <a:close/>
                </a:path>
              </a:pathLst>
            </a:custGeom>
            <a:solidFill>
              <a:srgbClr val="122E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文本框 27"/>
            <p:cNvSpPr txBox="1"/>
            <p:nvPr/>
          </p:nvSpPr>
          <p:spPr>
            <a:xfrm>
              <a:off x="5082170" y="729685"/>
              <a:ext cx="6873240" cy="650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 i="0" dirty="0">
                  <a:solidFill>
                    <a:srgbClr val="060607"/>
                  </a:solidFill>
                  <a:effectLst/>
                  <a:latin typeface="+mj-lt"/>
                  <a:ea typeface="+mj-lt"/>
                  <a:cs typeface="Arial" panose="020B0604020202020204" pitchFamily="34" charset="0"/>
                </a:rPr>
                <a:t>Baricitinib </a:t>
              </a:r>
              <a:r>
                <a:rPr lang="en-US" altLang="zh-CN" sz="2800" b="1" i="0" dirty="0">
                  <a:solidFill>
                    <a:srgbClr val="060607"/>
                  </a:solidFill>
                  <a:effectLst/>
                  <a:latin typeface="+mj-lt"/>
                  <a:ea typeface="+mj-lt"/>
                  <a:cs typeface="黑体" panose="02010609060101010101" charset="-122"/>
                </a:rPr>
                <a:t>in</a:t>
              </a:r>
              <a:r>
                <a:rPr lang="en-US" sz="2800" b="1" dirty="0">
                  <a:solidFill>
                    <a:srgbClr val="060607"/>
                  </a:solidFill>
                  <a:effectLst/>
                  <a:latin typeface="+mj-lt"/>
                  <a:ea typeface="+mj-lt"/>
                  <a:cs typeface="黑体" panose="02010609060101010101" charset="-122"/>
                  <a:sym typeface="+mn-ea"/>
                </a:rPr>
                <a:t> the treatment of</a:t>
              </a:r>
              <a:r>
                <a:rPr lang="en-US" altLang="zh-CN" sz="2800" b="1" i="0" dirty="0">
                  <a:solidFill>
                    <a:srgbClr val="060607"/>
                  </a:solidFill>
                  <a:effectLst/>
                  <a:latin typeface="+mj-lt"/>
                  <a:ea typeface="+mj-lt"/>
                  <a:cs typeface="黑体" panose="02010609060101010101" charset="-122"/>
                </a:rPr>
                <a:t> </a:t>
              </a:r>
              <a:r>
                <a:rPr lang="en-US" altLang="zh-CN" sz="2800" b="1" i="0" dirty="0">
                  <a:solidFill>
                    <a:srgbClr val="060607"/>
                  </a:solidFill>
                  <a:effectLst/>
                  <a:latin typeface="+mj-lt"/>
                  <a:ea typeface="+mj-lt"/>
                  <a:cs typeface="Arial" panose="020B0604020202020204" pitchFamily="34" charset="0"/>
                </a:rPr>
                <a:t>COVID-19</a:t>
              </a:r>
              <a:endParaRPr lang="zh-CN" altLang="en-US" sz="2800" b="1" i="0" dirty="0">
                <a:solidFill>
                  <a:srgbClr val="060607"/>
                </a:solidFill>
                <a:effectLst/>
                <a:latin typeface="+mj-lt"/>
                <a:ea typeface="+mj-lt"/>
                <a:cs typeface="黑体" panose="02010609060101010101" charset="-122"/>
              </a:endParaRPr>
            </a:p>
          </p:txBody>
        </p:sp>
      </p:grpSp>
      <p:sp>
        <p:nvSpPr>
          <p:cNvPr id="471" name="文本框 30"/>
          <p:cNvSpPr txBox="1"/>
          <p:nvPr/>
        </p:nvSpPr>
        <p:spPr>
          <a:xfrm>
            <a:off x="908991" y="4166498"/>
            <a:ext cx="7591882" cy="1482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2400" dirty="0">
                <a:solidFill>
                  <a:srgbClr val="060607"/>
                </a:solidFill>
                <a:effectLst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Gabapentin, used for epilepsy and neuropathic pain, may treat Alzheimer's disease(AD), according to the </a:t>
            </a:r>
            <a:r>
              <a:rPr lang="en-US" altLang="zh-CN" sz="2400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DREAMwalk</a:t>
            </a:r>
            <a:r>
              <a:rPr lang="en-US" altLang="zh-CN" sz="2400" dirty="0">
                <a:solidFill>
                  <a:srgbClr val="060607"/>
                </a:solidFill>
                <a:effectLst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model. </a:t>
            </a:r>
          </a:p>
        </p:txBody>
      </p:sp>
      <p:grpSp>
        <p:nvGrpSpPr>
          <p:cNvPr id="472" name="组合 31"/>
          <p:cNvGrpSpPr/>
          <p:nvPr/>
        </p:nvGrpSpPr>
        <p:grpSpPr>
          <a:xfrm>
            <a:off x="437097" y="3432549"/>
            <a:ext cx="8096250" cy="650875"/>
            <a:chOff x="3809630" y="1109317"/>
            <a:chExt cx="8096250" cy="650875"/>
          </a:xfrm>
        </p:grpSpPr>
        <p:sp>
          <p:nvSpPr>
            <p:cNvPr id="473" name="graduation-student-cap_42920"/>
            <p:cNvSpPr/>
            <p:nvPr/>
          </p:nvSpPr>
          <p:spPr>
            <a:xfrm>
              <a:off x="3809630" y="1318442"/>
              <a:ext cx="361209" cy="256754"/>
            </a:xfrm>
            <a:custGeom>
              <a:avLst/>
              <a:gdLst>
                <a:gd name="connsiteX0" fmla="*/ 139317 w 597041"/>
                <a:gd name="connsiteY0" fmla="*/ 213573 h 424388"/>
                <a:gd name="connsiteX1" fmla="*/ 394782 w 597041"/>
                <a:gd name="connsiteY1" fmla="*/ 299620 h 424388"/>
                <a:gd name="connsiteX2" fmla="*/ 488070 w 597041"/>
                <a:gd name="connsiteY2" fmla="*/ 216441 h 424388"/>
                <a:gd name="connsiteX3" fmla="*/ 488070 w 597041"/>
                <a:gd name="connsiteY3" fmla="*/ 326868 h 424388"/>
                <a:gd name="connsiteX4" fmla="*/ 434968 w 597041"/>
                <a:gd name="connsiteY4" fmla="*/ 362721 h 424388"/>
                <a:gd name="connsiteX5" fmla="*/ 377560 w 597041"/>
                <a:gd name="connsiteY5" fmla="*/ 424388 h 424388"/>
                <a:gd name="connsiteX6" fmla="*/ 241216 w 597041"/>
                <a:gd name="connsiteY6" fmla="*/ 355550 h 424388"/>
                <a:gd name="connsiteX7" fmla="*/ 139317 w 597041"/>
                <a:gd name="connsiteY7" fmla="*/ 355550 h 424388"/>
                <a:gd name="connsiteX8" fmla="*/ 262641 w 597041"/>
                <a:gd name="connsiteY8" fmla="*/ 0 h 424388"/>
                <a:gd name="connsiteX9" fmla="*/ 597041 w 597041"/>
                <a:gd name="connsiteY9" fmla="*/ 96010 h 424388"/>
                <a:gd name="connsiteX10" fmla="*/ 391808 w 597041"/>
                <a:gd name="connsiteY10" fmla="*/ 279433 h 424388"/>
                <a:gd name="connsiteX11" fmla="*/ 68889 w 597041"/>
                <a:gd name="connsiteY11" fmla="*/ 174825 h 424388"/>
                <a:gd name="connsiteX12" fmla="*/ 68889 w 597041"/>
                <a:gd name="connsiteY12" fmla="*/ 283732 h 424388"/>
                <a:gd name="connsiteX13" fmla="*/ 87547 w 597041"/>
                <a:gd name="connsiteY13" fmla="*/ 283732 h 424388"/>
                <a:gd name="connsiteX14" fmla="*/ 87547 w 597041"/>
                <a:gd name="connsiteY14" fmla="*/ 362546 h 424388"/>
                <a:gd name="connsiteX15" fmla="*/ 22963 w 597041"/>
                <a:gd name="connsiteY15" fmla="*/ 362546 h 424388"/>
                <a:gd name="connsiteX16" fmla="*/ 22963 w 597041"/>
                <a:gd name="connsiteY16" fmla="*/ 283732 h 424388"/>
                <a:gd name="connsiteX17" fmla="*/ 41621 w 597041"/>
                <a:gd name="connsiteY17" fmla="*/ 283732 h 424388"/>
                <a:gd name="connsiteX18" fmla="*/ 41621 w 597041"/>
                <a:gd name="connsiteY18" fmla="*/ 166227 h 424388"/>
                <a:gd name="connsiteX19" fmla="*/ 0 w 597041"/>
                <a:gd name="connsiteY19" fmla="*/ 153330 h 42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97041" h="424388">
                  <a:moveTo>
                    <a:pt x="139317" y="213573"/>
                  </a:moveTo>
                  <a:lnTo>
                    <a:pt x="394782" y="299620"/>
                  </a:lnTo>
                  <a:lnTo>
                    <a:pt x="488070" y="216441"/>
                  </a:lnTo>
                  <a:lnTo>
                    <a:pt x="488070" y="326868"/>
                  </a:lnTo>
                  <a:cubicBezTo>
                    <a:pt x="488070" y="326868"/>
                    <a:pt x="465107" y="342643"/>
                    <a:pt x="434968" y="362721"/>
                  </a:cubicBezTo>
                  <a:cubicBezTo>
                    <a:pt x="403393" y="381365"/>
                    <a:pt x="377560" y="424388"/>
                    <a:pt x="377560" y="424388"/>
                  </a:cubicBezTo>
                  <a:cubicBezTo>
                    <a:pt x="377560" y="424388"/>
                    <a:pt x="292883" y="372760"/>
                    <a:pt x="241216" y="355550"/>
                  </a:cubicBezTo>
                  <a:cubicBezTo>
                    <a:pt x="190984" y="338341"/>
                    <a:pt x="139317" y="355550"/>
                    <a:pt x="139317" y="355550"/>
                  </a:cubicBezTo>
                  <a:close/>
                  <a:moveTo>
                    <a:pt x="262641" y="0"/>
                  </a:moveTo>
                  <a:lnTo>
                    <a:pt x="597041" y="96010"/>
                  </a:lnTo>
                  <a:lnTo>
                    <a:pt x="391808" y="279433"/>
                  </a:lnTo>
                  <a:lnTo>
                    <a:pt x="68889" y="174825"/>
                  </a:lnTo>
                  <a:lnTo>
                    <a:pt x="68889" y="283732"/>
                  </a:lnTo>
                  <a:lnTo>
                    <a:pt x="87547" y="283732"/>
                  </a:lnTo>
                  <a:lnTo>
                    <a:pt x="87547" y="362546"/>
                  </a:lnTo>
                  <a:lnTo>
                    <a:pt x="22963" y="362546"/>
                  </a:lnTo>
                  <a:lnTo>
                    <a:pt x="22963" y="283732"/>
                  </a:lnTo>
                  <a:lnTo>
                    <a:pt x="41621" y="283732"/>
                  </a:lnTo>
                  <a:lnTo>
                    <a:pt x="41621" y="166227"/>
                  </a:lnTo>
                  <a:lnTo>
                    <a:pt x="0" y="153330"/>
                  </a:lnTo>
                  <a:close/>
                </a:path>
              </a:pathLst>
            </a:custGeom>
            <a:solidFill>
              <a:srgbClr val="122E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文本框 33"/>
            <p:cNvSpPr txBox="1"/>
            <p:nvPr/>
          </p:nvSpPr>
          <p:spPr>
            <a:xfrm>
              <a:off x="4249050" y="1109317"/>
              <a:ext cx="7656830" cy="650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 i="0" dirty="0">
                  <a:solidFill>
                    <a:srgbClr val="060607"/>
                  </a:solidFill>
                  <a:effectLst/>
                  <a:latin typeface="+mj-lt"/>
                  <a:ea typeface="+mj-lt"/>
                  <a:cs typeface="Arial" panose="020B0604020202020204" pitchFamily="34" charset="0"/>
                </a:rPr>
                <a:t>Gabapentin </a:t>
              </a:r>
              <a:r>
                <a:rPr lang="en-US" sz="2800" b="1" i="0" dirty="0">
                  <a:solidFill>
                    <a:srgbClr val="060607"/>
                  </a:solidFill>
                  <a:effectLst/>
                  <a:latin typeface="+mj-lt"/>
                  <a:ea typeface="+mj-lt"/>
                  <a:cs typeface="黑体" panose="02010609060101010101" charset="-122"/>
                </a:rPr>
                <a:t>in the treatment of </a:t>
              </a:r>
              <a:r>
                <a:rPr lang="en-US" altLang="zh-CN" sz="2800" b="1" i="0" dirty="0">
                  <a:solidFill>
                    <a:srgbClr val="060607"/>
                  </a:solidFill>
                  <a:effectLst/>
                  <a:latin typeface="+mj-lt"/>
                  <a:ea typeface="+mj-lt"/>
                  <a:cs typeface="Arial" panose="020B0604020202020204" pitchFamily="34" charset="0"/>
                </a:rPr>
                <a:t>AD</a:t>
              </a:r>
            </a:p>
          </p:txBody>
        </p:sp>
      </p:grpSp>
      <p:sp>
        <p:nvSpPr>
          <p:cNvPr id="475" name="文本框 34"/>
          <p:cNvSpPr txBox="1"/>
          <p:nvPr/>
        </p:nvSpPr>
        <p:spPr>
          <a:xfrm>
            <a:off x="5010994" y="1447356"/>
            <a:ext cx="6198870" cy="200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2400" dirty="0">
                <a:solidFill>
                  <a:srgbClr val="060607"/>
                </a:solidFill>
                <a:effectLst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Baricitinib, initially approved for rheumatoid arthritis, has been repurposed for COVID-19 with the analysis of </a:t>
            </a:r>
            <a:r>
              <a:rPr lang="en-US" altLang="zh-CN" sz="2400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Multiscale Interaction Network</a:t>
            </a:r>
            <a:r>
              <a:rPr lang="en-US" altLang="zh-CN" sz="2400" dirty="0">
                <a:solidFill>
                  <a:srgbClr val="060607"/>
                </a:solidFill>
                <a:effectLst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76" name="图片 5"/>
          <p:cNvPicPr>
            <a:picLocks noChangeAspect="1"/>
          </p:cNvPicPr>
          <p:nvPr/>
        </p:nvPicPr>
        <p:blipFill>
          <a:blip r:embed="rId8"/>
          <a:srcRect t="21050" b="19185"/>
          <a:stretch>
            <a:fillRect/>
          </a:stretch>
        </p:blipFill>
        <p:spPr>
          <a:xfrm>
            <a:off x="798195" y="1505585"/>
            <a:ext cx="3839210" cy="1939290"/>
          </a:xfrm>
          <a:prstGeom prst="rect">
            <a:avLst/>
          </a:prstGeom>
        </p:spPr>
      </p:pic>
      <p:pic>
        <p:nvPicPr>
          <p:cNvPr id="477" name="图片 7"/>
          <p:cNvPicPr>
            <a:picLocks noChangeAspect="1"/>
          </p:cNvPicPr>
          <p:nvPr/>
        </p:nvPicPr>
        <p:blipFill>
          <a:blip r:embed="rId9"/>
          <a:srcRect l="6188" t="9347" b="17827"/>
          <a:stretch>
            <a:fillRect/>
          </a:stretch>
        </p:blipFill>
        <p:spPr>
          <a:xfrm>
            <a:off x="8526145" y="4234180"/>
            <a:ext cx="3357245" cy="212598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DB15ED9-4CD4-4E1E-B147-C8959FEA0E1C}"/>
              </a:ext>
            </a:extLst>
          </p:cNvPr>
          <p:cNvSpPr txBox="1"/>
          <p:nvPr/>
        </p:nvSpPr>
        <p:spPr>
          <a:xfrm>
            <a:off x="201048" y="6360164"/>
            <a:ext cx="9707524" cy="4978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D. Bang, S. Lim, et al. knowledge graph learning for drug repurposing by extending guilt-by-association to multiple layers. Nature Communications, 2023, 14(1): 3570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iṡ1íḋe"/>
          <p:cNvSpPr/>
          <p:nvPr/>
        </p:nvSpPr>
        <p:spPr>
          <a:xfrm>
            <a:off x="-11552" y="-1"/>
            <a:ext cx="12215105" cy="620689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493" name="iṡḻîdê"/>
          <p:cNvSpPr/>
          <p:nvPr/>
        </p:nvSpPr>
        <p:spPr>
          <a:xfrm>
            <a:off x="0" y="0"/>
            <a:ext cx="12192000" cy="3445288"/>
          </a:xfrm>
          <a:prstGeom prst="rect">
            <a:avLst/>
          </a:prstGeom>
          <a:solidFill>
            <a:srgbClr val="122E6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494" name="iš1íḍè"/>
          <p:cNvSpPr/>
          <p:nvPr/>
        </p:nvSpPr>
        <p:spPr>
          <a:xfrm>
            <a:off x="274736" y="404664"/>
            <a:ext cx="11608824" cy="5955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500" b="1" i="0" u="none" strike="noStrike" kern="1200" cap="none" spc="30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pic>
        <p:nvPicPr>
          <p:cNvPr id="495" name="图片 4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094" y="404664"/>
            <a:ext cx="4026466" cy="5955500"/>
          </a:xfrm>
          <a:prstGeom prst="rect">
            <a:avLst/>
          </a:prstGeom>
        </p:spPr>
      </p:pic>
      <p:grpSp>
        <p:nvGrpSpPr>
          <p:cNvPr id="496" name="组合 6"/>
          <p:cNvGrpSpPr/>
          <p:nvPr/>
        </p:nvGrpSpPr>
        <p:grpSpPr>
          <a:xfrm>
            <a:off x="707718" y="783495"/>
            <a:ext cx="7149465" cy="583565"/>
            <a:chOff x="707718" y="783495"/>
            <a:chExt cx="7149467" cy="583565"/>
          </a:xfrm>
        </p:grpSpPr>
        <p:cxnSp>
          <p:nvCxnSpPr>
            <p:cNvPr id="497" name="直接连接符 28"/>
            <p:cNvCxnSpPr/>
            <p:nvPr/>
          </p:nvCxnSpPr>
          <p:spPr>
            <a:xfrm flipV="1">
              <a:off x="707718" y="856366"/>
              <a:ext cx="0" cy="355445"/>
            </a:xfrm>
            <a:prstGeom prst="line">
              <a:avLst/>
            </a:prstGeom>
            <a:ln w="79375">
              <a:solidFill>
                <a:srgbClr val="122E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8" name="文本框 29"/>
            <p:cNvSpPr txBox="1"/>
            <p:nvPr/>
          </p:nvSpPr>
          <p:spPr>
            <a:xfrm>
              <a:off x="825193" y="783495"/>
              <a:ext cx="7031992" cy="5835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>
                  <a:solidFill>
                    <a:schemeClr val="tx1">
                      <a:alpha val="100000"/>
                    </a:schemeClr>
                  </a:solidFill>
                  <a:latin typeface="Arial" panose="020B0604020202020204"/>
                  <a:ea typeface="思源黑体 CN Regular"/>
                  <a:cs typeface="+mn-cs"/>
                </a:defRPr>
              </a:pPr>
              <a:r>
                <a:rPr lang="en-US" altLang="zh-CN" sz="3200" b="1" dirty="0">
                  <a:solidFill>
                    <a:srgbClr val="00156C">
                      <a:alpha val="100000"/>
                    </a:srgbClr>
                  </a:solidFill>
                  <a:effectLst/>
                  <a:latin typeface="+mj-lt"/>
                  <a:ea typeface="+mj-lt"/>
                  <a:cs typeface="思源黑体 CN Regular"/>
                </a:rPr>
                <a:t>How to </a:t>
              </a:r>
              <a:r>
                <a:rPr lang="zh-CN" sz="3200" b="1" dirty="0">
                  <a:solidFill>
                    <a:srgbClr val="00156C">
                      <a:alpha val="100000"/>
                    </a:srgbClr>
                  </a:solidFill>
                  <a:effectLst/>
                  <a:latin typeface="+mj-lt"/>
                  <a:ea typeface="+mj-lt"/>
                  <a:cs typeface="思源黑体 CN Regular"/>
                </a:rPr>
                <a:t>Enhanc</a:t>
              </a:r>
              <a:r>
                <a:rPr lang="en-US" altLang="zh-CN" sz="3200" b="1" dirty="0">
                  <a:solidFill>
                    <a:srgbClr val="00156C">
                      <a:alpha val="100000"/>
                    </a:srgbClr>
                  </a:solidFill>
                  <a:effectLst/>
                  <a:latin typeface="+mj-lt"/>
                  <a:ea typeface="+mj-lt"/>
                  <a:cs typeface="思源黑体 CN Regular"/>
                </a:rPr>
                <a:t>e</a:t>
              </a:r>
              <a:r>
                <a:rPr lang="zh-CN" sz="3200" b="1" dirty="0">
                  <a:solidFill>
                    <a:srgbClr val="00156C">
                      <a:alpha val="100000"/>
                    </a:srgbClr>
                  </a:solidFill>
                  <a:effectLst/>
                  <a:latin typeface="+mj-lt"/>
                  <a:ea typeface="+mj-lt"/>
                  <a:cs typeface="思源黑体 CN Regular"/>
                </a:rPr>
                <a:t> Interpretability</a:t>
              </a:r>
              <a:r>
                <a:rPr lang="en-US" altLang="zh-CN" sz="3200" b="1" dirty="0">
                  <a:solidFill>
                    <a:srgbClr val="00156C">
                      <a:alpha val="100000"/>
                    </a:srgbClr>
                  </a:solidFill>
                  <a:effectLst/>
                  <a:latin typeface="+mj-lt"/>
                  <a:ea typeface="+mj-lt"/>
                  <a:cs typeface="思源黑体 CN Regular"/>
                </a:rPr>
                <a:t>?</a:t>
              </a:r>
              <a:r>
                <a:rPr lang="zh-CN" sz="3200" b="1" dirty="0">
                  <a:solidFill>
                    <a:srgbClr val="00156C">
                      <a:alpha val="100000"/>
                    </a:srgbClr>
                  </a:solidFill>
                  <a:effectLst/>
                  <a:latin typeface="+mj-lt"/>
                  <a:ea typeface="+mj-lt"/>
                  <a:cs typeface="思源黑体 CN Regular"/>
                </a:rPr>
                <a:t> </a:t>
              </a:r>
            </a:p>
          </p:txBody>
        </p:sp>
      </p:grpSp>
      <p:grpSp>
        <p:nvGrpSpPr>
          <p:cNvPr id="499" name="组合 24"/>
          <p:cNvGrpSpPr/>
          <p:nvPr/>
        </p:nvGrpSpPr>
        <p:grpSpPr>
          <a:xfrm>
            <a:off x="592110" y="1601679"/>
            <a:ext cx="6932216" cy="4590342"/>
            <a:chOff x="252852" y="1007138"/>
            <a:chExt cx="6932216" cy="4590342"/>
          </a:xfrm>
        </p:grpSpPr>
        <p:sp>
          <p:nvSpPr>
            <p:cNvPr id="500" name="左中括号 25"/>
            <p:cNvSpPr/>
            <p:nvPr/>
          </p:nvSpPr>
          <p:spPr>
            <a:xfrm>
              <a:off x="3235843" y="1284506"/>
              <a:ext cx="531368" cy="4102100"/>
            </a:xfrm>
            <a:prstGeom prst="leftBracket">
              <a:avLst>
                <a:gd name="adj" fmla="val 106991"/>
              </a:avLst>
            </a:prstGeom>
            <a:noFill/>
            <a:ln w="41275">
              <a:solidFill>
                <a:srgbClr val="122E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1" name="组合 26"/>
            <p:cNvGrpSpPr/>
            <p:nvPr/>
          </p:nvGrpSpPr>
          <p:grpSpPr>
            <a:xfrm>
              <a:off x="3763286" y="1007138"/>
              <a:ext cx="3400425" cy="650875"/>
              <a:chOff x="3945762" y="823217"/>
              <a:chExt cx="3400425" cy="650875"/>
            </a:xfrm>
          </p:grpSpPr>
          <p:sp>
            <p:nvSpPr>
              <p:cNvPr id="502" name="矩形 38"/>
              <p:cNvSpPr/>
              <p:nvPr/>
            </p:nvSpPr>
            <p:spPr>
              <a:xfrm>
                <a:off x="3945762" y="823852"/>
                <a:ext cx="3400425" cy="65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4200000" sx="101000" sy="101000" algn="tl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>
                    <a:srgbClr val="0E419C"/>
                  </a:buClr>
                </a:pPr>
                <a:endParaRPr lang="en-US" altLang="zh-CN" noProof="1">
                  <a:solidFill>
                    <a:srgbClr val="122E66"/>
                  </a:solidFill>
                  <a:latin typeface="+mj-ea"/>
                  <a:ea typeface="+mj-ea"/>
                  <a:cs typeface="Arial" panose="020B0604020202020204" pitchFamily="34" charset="0"/>
                  <a:sym typeface="Segoe UI Symbol" panose="020B0502040204020203" pitchFamily="34" charset="0"/>
                </a:endParaRPr>
              </a:p>
              <a:p>
                <a:pPr>
                  <a:buClr>
                    <a:srgbClr val="0E419C"/>
                  </a:buClr>
                </a:pPr>
                <a:endParaRPr lang="en-US" altLang="zh-CN" sz="1600" noProof="1">
                  <a:solidFill>
                    <a:srgbClr val="122E66"/>
                  </a:solidFill>
                  <a:latin typeface="Arial" panose="020B0604020202020204" pitchFamily="34" charset="0"/>
                  <a:ea typeface="Open Sans Light" panose="020B0306030504020204" pitchFamily="34" charset="0"/>
                  <a:cs typeface="Arial" panose="020B0604020202020204" pitchFamily="34" charset="0"/>
                  <a:sym typeface="Segoe UI Symbol" panose="020B0502040204020203" pitchFamily="34" charset="0"/>
                </a:endParaRPr>
              </a:p>
            </p:txBody>
          </p:sp>
          <p:sp>
            <p:nvSpPr>
              <p:cNvPr id="503" name="文本框 39"/>
              <p:cNvSpPr txBox="1"/>
              <p:nvPr/>
            </p:nvSpPr>
            <p:spPr>
              <a:xfrm>
                <a:off x="3945762" y="823217"/>
                <a:ext cx="3399790" cy="594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zh-CN" sz="2800" b="1" dirty="0">
                    <a:solidFill>
                      <a:srgbClr val="191B1F">
                        <a:alpha val="100000"/>
                      </a:srgbClr>
                    </a:solidFill>
                    <a:effectLst/>
                    <a:latin typeface="+mj-lt"/>
                    <a:ea typeface="黑体" panose="02010609060101010101" charset="-122"/>
                    <a:cs typeface="Arial" panose="020B0604020202020204" pitchFamily="34" charset="0"/>
                  </a:rPr>
                  <a:t>Semantic Analysis</a:t>
                </a:r>
              </a:p>
            </p:txBody>
          </p:sp>
        </p:grpSp>
        <p:grpSp>
          <p:nvGrpSpPr>
            <p:cNvPr id="504" name="组合 27"/>
            <p:cNvGrpSpPr/>
            <p:nvPr/>
          </p:nvGrpSpPr>
          <p:grpSpPr>
            <a:xfrm>
              <a:off x="3779160" y="2681597"/>
              <a:ext cx="3405908" cy="1202055"/>
              <a:chOff x="3961636" y="1021337"/>
              <a:chExt cx="3405908" cy="1202055"/>
            </a:xfrm>
          </p:grpSpPr>
          <p:sp>
            <p:nvSpPr>
              <p:cNvPr id="505" name="矩形 36"/>
              <p:cNvSpPr/>
              <p:nvPr/>
            </p:nvSpPr>
            <p:spPr>
              <a:xfrm>
                <a:off x="3962039" y="1063882"/>
                <a:ext cx="3405505" cy="11595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4200000" sx="101000" sy="101000" algn="tl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>
                    <a:srgbClr val="0E419C"/>
                  </a:buClr>
                </a:pPr>
                <a:endParaRPr lang="en-US" altLang="zh-CN" noProof="1">
                  <a:solidFill>
                    <a:srgbClr val="122E66"/>
                  </a:solidFill>
                  <a:latin typeface="+mj-ea"/>
                  <a:ea typeface="+mj-ea"/>
                  <a:cs typeface="Arial" panose="020B0604020202020204" pitchFamily="34" charset="0"/>
                  <a:sym typeface="Segoe UI Symbol" panose="020B0502040204020203" pitchFamily="34" charset="0"/>
                </a:endParaRPr>
              </a:p>
              <a:p>
                <a:pPr>
                  <a:buClr>
                    <a:srgbClr val="0E419C"/>
                  </a:buClr>
                </a:pPr>
                <a:endParaRPr lang="en-US" altLang="zh-CN" sz="1600" noProof="1">
                  <a:solidFill>
                    <a:srgbClr val="122E66"/>
                  </a:solidFill>
                  <a:latin typeface="Arial" panose="020B0604020202020204" pitchFamily="34" charset="0"/>
                  <a:ea typeface="Open Sans Light" panose="020B0306030504020204" pitchFamily="34" charset="0"/>
                  <a:cs typeface="Arial" panose="020B0604020202020204" pitchFamily="34" charset="0"/>
                  <a:sym typeface="Segoe UI Symbol" panose="020B0502040204020203" pitchFamily="34" charset="0"/>
                </a:endParaRPr>
              </a:p>
            </p:txBody>
          </p:sp>
          <p:sp>
            <p:nvSpPr>
              <p:cNvPr id="506" name="文本框 37"/>
              <p:cNvSpPr txBox="1"/>
              <p:nvPr/>
            </p:nvSpPr>
            <p:spPr>
              <a:xfrm>
                <a:off x="3961636" y="1021337"/>
                <a:ext cx="3288416" cy="11543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zh-CN" sz="2800" b="1" dirty="0">
                    <a:solidFill>
                      <a:schemeClr val="tx1">
                        <a:alpha val="100000"/>
                      </a:schemeClr>
                    </a:solidFill>
                    <a:latin typeface="Arial" panose="020B0604020202020204" pitchFamily="34" charset="0"/>
                    <a:ea typeface="黑体" panose="02010609060101010101" charset="-122"/>
                    <a:cs typeface="Arial" panose="020B0604020202020204" pitchFamily="34" charset="0"/>
                    <a:sym typeface="Segoe UI Symbol" panose="020B0502040204020203"/>
                  </a:rPr>
                  <a:t>Biased </a:t>
                </a:r>
              </a:p>
              <a:p>
                <a:pPr algn="l"/>
                <a:r>
                  <a:rPr lang="zh-CN" sz="2800" b="1" dirty="0">
                    <a:solidFill>
                      <a:schemeClr val="tx1">
                        <a:alpha val="100000"/>
                      </a:schemeClr>
                    </a:solidFill>
                    <a:latin typeface="Arial" panose="020B0604020202020204" pitchFamily="34" charset="0"/>
                    <a:ea typeface="黑体" panose="02010609060101010101" charset="-122"/>
                    <a:cs typeface="Arial" panose="020B0604020202020204" pitchFamily="34" charset="0"/>
                    <a:sym typeface="Segoe UI Symbol" panose="020B0502040204020203"/>
                  </a:rPr>
                  <a:t>Random</a:t>
                </a:r>
                <a:r>
                  <a:rPr lang="en-US" altLang="zh-CN" sz="2800" b="1" dirty="0">
                    <a:solidFill>
                      <a:schemeClr val="tx1">
                        <a:alpha val="100000"/>
                      </a:schemeClr>
                    </a:solidFill>
                    <a:latin typeface="Arial" panose="020B0604020202020204" pitchFamily="34" charset="0"/>
                    <a:ea typeface="黑体" panose="02010609060101010101" charset="-122"/>
                    <a:cs typeface="Arial" panose="020B0604020202020204" pitchFamily="34" charset="0"/>
                    <a:sym typeface="Segoe UI Symbol" panose="020B0502040204020203"/>
                  </a:rPr>
                  <a:t>-</a:t>
                </a:r>
                <a:r>
                  <a:rPr lang="zh-CN" sz="2800" b="1">
                    <a:solidFill>
                      <a:schemeClr val="tx1">
                        <a:alpha val="100000"/>
                      </a:schemeClr>
                    </a:solidFill>
                    <a:latin typeface="Arial" panose="020B0604020202020204" pitchFamily="34" charset="0"/>
                    <a:ea typeface="黑体" panose="02010609060101010101" charset="-122"/>
                    <a:cs typeface="Arial" panose="020B0604020202020204" pitchFamily="34" charset="0"/>
                    <a:sym typeface="Segoe UI Symbol" panose="020B0502040204020203"/>
                  </a:rPr>
                  <a:t>Walk</a:t>
                </a:r>
                <a:r>
                  <a:rPr lang="en-US" altLang="zh-CN" sz="2800" b="1">
                    <a:solidFill>
                      <a:schemeClr val="tx1">
                        <a:alpha val="100000"/>
                      </a:schemeClr>
                    </a:solidFill>
                    <a:latin typeface="Arial" panose="020B0604020202020204" pitchFamily="34" charset="0"/>
                    <a:ea typeface="黑体" panose="02010609060101010101" charset="-122"/>
                    <a:cs typeface="Arial" panose="020B0604020202020204" pitchFamily="34" charset="0"/>
                    <a:sym typeface="Segoe UI Symbol" panose="020B0502040204020203"/>
                  </a:rPr>
                  <a:t>(</a:t>
                </a:r>
                <a:r>
                  <a:rPr lang="en-US" altLang="zh-CN" sz="2800" b="1" dirty="0">
                    <a:solidFill>
                      <a:schemeClr val="tx1">
                        <a:alpha val="100000"/>
                      </a:schemeClr>
                    </a:solidFill>
                    <a:latin typeface="Arial" panose="020B0604020202020204" pitchFamily="34" charset="0"/>
                    <a:ea typeface="黑体" panose="02010609060101010101" charset="-122"/>
                    <a:cs typeface="Arial" panose="020B0604020202020204" pitchFamily="34" charset="0"/>
                    <a:sym typeface="Segoe UI Symbol" panose="020B0502040204020203"/>
                  </a:rPr>
                  <a:t>RW)</a:t>
                </a:r>
                <a:endParaRPr lang="zh-CN" sz="2800" b="1" dirty="0">
                  <a:solidFill>
                    <a:schemeClr val="tx1">
                      <a:alpha val="100000"/>
                    </a:schemeClr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  <a:sym typeface="Segoe UI Symbol" panose="020B0502040204020203"/>
                </a:endParaRPr>
              </a:p>
            </p:txBody>
          </p:sp>
        </p:grpSp>
        <p:grpSp>
          <p:nvGrpSpPr>
            <p:cNvPr id="507" name="组合 30"/>
            <p:cNvGrpSpPr/>
            <p:nvPr/>
          </p:nvGrpSpPr>
          <p:grpSpPr>
            <a:xfrm>
              <a:off x="3769001" y="4867230"/>
              <a:ext cx="3403600" cy="730250"/>
              <a:chOff x="3951477" y="1730632"/>
              <a:chExt cx="3403600" cy="730250"/>
            </a:xfrm>
          </p:grpSpPr>
          <p:sp>
            <p:nvSpPr>
              <p:cNvPr id="508" name="矩形 34"/>
              <p:cNvSpPr/>
              <p:nvPr/>
            </p:nvSpPr>
            <p:spPr>
              <a:xfrm>
                <a:off x="3951477" y="1730632"/>
                <a:ext cx="3403600" cy="7302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4200000" sx="101000" sy="101000" algn="tl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>
                    <a:srgbClr val="0E419C"/>
                  </a:buClr>
                </a:pPr>
                <a:endParaRPr lang="en-US" altLang="zh-CN" noProof="1">
                  <a:solidFill>
                    <a:srgbClr val="122E66"/>
                  </a:solidFill>
                  <a:latin typeface="+mj-ea"/>
                  <a:ea typeface="+mj-ea"/>
                  <a:cs typeface="Arial" panose="020B0604020202020204" pitchFamily="34" charset="0"/>
                  <a:sym typeface="Segoe UI Symbol" panose="020B0502040204020203" pitchFamily="34" charset="0"/>
                </a:endParaRPr>
              </a:p>
              <a:p>
                <a:pPr>
                  <a:buClr>
                    <a:srgbClr val="0E419C"/>
                  </a:buClr>
                </a:pPr>
                <a:endParaRPr lang="en-US" altLang="zh-CN" sz="1600" noProof="1">
                  <a:solidFill>
                    <a:srgbClr val="122E66"/>
                  </a:solidFill>
                  <a:latin typeface="Arial" panose="020B0604020202020204" pitchFamily="34" charset="0"/>
                  <a:ea typeface="Open Sans Light" panose="020B0306030504020204" pitchFamily="34" charset="0"/>
                  <a:cs typeface="Arial" panose="020B0604020202020204" pitchFamily="34" charset="0"/>
                  <a:sym typeface="Segoe UI Symbol" panose="020B0502040204020203" pitchFamily="34" charset="0"/>
                </a:endParaRPr>
              </a:p>
            </p:txBody>
          </p:sp>
          <p:sp>
            <p:nvSpPr>
              <p:cNvPr id="509" name="文本框 35"/>
              <p:cNvSpPr txBox="1"/>
              <p:nvPr/>
            </p:nvSpPr>
            <p:spPr>
              <a:xfrm>
                <a:off x="3961637" y="1779527"/>
                <a:ext cx="3393440" cy="650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E419C">
                      <a:alpha val="100000"/>
                    </a:srgbClr>
                  </a:buClr>
                </a:pPr>
                <a:r>
                  <a:rPr lang="zh-CN" sz="2800" b="1" dirty="0">
                    <a:solidFill>
                      <a:srgbClr val="191B1F">
                        <a:alpha val="100000"/>
                      </a:srgbClr>
                    </a:solidFill>
                    <a:latin typeface="Arial" panose="020B0604020202020204" pitchFamily="34" charset="0"/>
                    <a:ea typeface="黑体" panose="02010609060101010101" charset="-122"/>
                    <a:cs typeface="Arial" panose="020B0604020202020204" pitchFamily="34" charset="0"/>
                    <a:sym typeface="Segoe UI Symbol" panose="020B0502040204020203"/>
                  </a:rPr>
                  <a:t>Diffusion Model</a:t>
                </a:r>
              </a:p>
            </p:txBody>
          </p:sp>
        </p:grpSp>
        <p:cxnSp>
          <p:nvCxnSpPr>
            <p:cNvPr id="510" name="直接连接符 31"/>
            <p:cNvCxnSpPr/>
            <p:nvPr/>
          </p:nvCxnSpPr>
          <p:spPr>
            <a:xfrm>
              <a:off x="2506366" y="3231465"/>
              <a:ext cx="1260845" cy="0"/>
            </a:xfrm>
            <a:prstGeom prst="line">
              <a:avLst/>
            </a:prstGeom>
            <a:ln w="41275">
              <a:solidFill>
                <a:srgbClr val="122E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1" name="图形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852" y="2990215"/>
              <a:ext cx="426129" cy="42612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31000"/>
                </a:prstClr>
              </a:outerShdw>
            </a:effectLst>
          </p:spPr>
        </p:pic>
        <p:sp>
          <p:nvSpPr>
            <p:cNvPr id="512" name="文本框 33"/>
            <p:cNvSpPr txBox="1"/>
            <p:nvPr/>
          </p:nvSpPr>
          <p:spPr>
            <a:xfrm>
              <a:off x="609087" y="2817523"/>
              <a:ext cx="2153920" cy="730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122E66"/>
                  </a:solidFill>
                  <a:latin typeface="+mj-lt"/>
                  <a:ea typeface="+mj-lt"/>
                  <a:cs typeface="Arial" panose="020B0604020202020204" pitchFamily="34" charset="0"/>
                </a:rPr>
                <a:t>Solutions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29695" y="87274"/>
            <a:ext cx="4253865" cy="6272890"/>
            <a:chOff x="7629525" y="87270"/>
            <a:chExt cx="4253865" cy="6272890"/>
          </a:xfrm>
        </p:grpSpPr>
        <p:sp>
          <p:nvSpPr>
            <p:cNvPr id="513" name="矩形: 圆角 25"/>
            <p:cNvSpPr/>
            <p:nvPr/>
          </p:nvSpPr>
          <p:spPr>
            <a:xfrm>
              <a:off x="7629525" y="404495"/>
              <a:ext cx="4253865" cy="5955665"/>
            </a:xfrm>
            <a:prstGeom prst="roundRect">
              <a:avLst>
                <a:gd name="adj" fmla="val 5301"/>
              </a:avLst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4" name="文本框 26"/>
            <p:cNvSpPr txBox="1"/>
            <p:nvPr/>
          </p:nvSpPr>
          <p:spPr>
            <a:xfrm>
              <a:off x="7856855" y="1892299"/>
              <a:ext cx="4025900" cy="434676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 fontAlgn="auto">
                <a:buClr>
                  <a:srgbClr val="0E419C">
                    <a:alpha val="100000"/>
                  </a:srgbClr>
                </a:buClr>
              </a:pPr>
              <a:r>
                <a:rPr lang="zh-CN" sz="2400" b="1" dirty="0">
                  <a:ea typeface="+mn-lt"/>
                  <a:cs typeface="+mn-lt"/>
                </a:rPr>
                <a:t>Biased random walks,</a:t>
              </a:r>
              <a:r>
                <a:rPr lang="en-US" altLang="zh-CN" sz="2400" b="1" dirty="0">
                  <a:ea typeface="+mn-lt"/>
                  <a:cs typeface="+mn-lt"/>
                </a:rPr>
                <a:t> </a:t>
              </a:r>
              <a:r>
                <a:rPr lang="zh-CN" sz="2400" b="1" dirty="0">
                  <a:ea typeface="+mn-lt"/>
                  <a:cs typeface="+mn-lt"/>
                </a:rPr>
                <a:t>by </a:t>
              </a:r>
              <a:r>
                <a:rPr lang="zh-CN" sz="2400" b="1" dirty="0">
                  <a:solidFill>
                    <a:srgbClr val="800000"/>
                  </a:solidFill>
                  <a:ea typeface="+mn-lt"/>
                  <a:cs typeface="+mn-lt"/>
                </a:rPr>
                <a:t>integrating information </a:t>
              </a:r>
              <a:r>
                <a:rPr lang="en-US" altLang="zh-CN" sz="2400" b="1" dirty="0">
                  <a:ea typeface="+mn-lt"/>
                  <a:cs typeface="+mn-lt"/>
                </a:rPr>
                <a:t>and</a:t>
              </a:r>
              <a:r>
                <a:rPr lang="zh-CN" sz="2400" b="1" dirty="0">
                  <a:solidFill>
                    <a:srgbClr val="800000"/>
                  </a:solidFill>
                  <a:ea typeface="+mn-lt"/>
                  <a:cs typeface="+mn-lt"/>
                </a:rPr>
                <a:t> utilizing node semantics</a:t>
              </a:r>
              <a:r>
                <a:rPr lang="zh-CN" sz="2400" b="1" dirty="0">
                  <a:ea typeface="+mn-lt"/>
                  <a:cs typeface="+mn-lt"/>
                </a:rPr>
                <a:t>,</a:t>
              </a:r>
              <a:r>
                <a:rPr lang="en-US" altLang="zh-CN" sz="2400" b="1" dirty="0">
                  <a:ea typeface="+mn-lt"/>
                  <a:cs typeface="+mn-lt"/>
                </a:rPr>
                <a:t> </a:t>
              </a:r>
              <a:r>
                <a:rPr lang="zh-CN" sz="2400" b="1" dirty="0">
                  <a:ea typeface="+mn-lt"/>
                  <a:cs typeface="+mn-lt"/>
                </a:rPr>
                <a:t>can be combined with diffusion models and semantic analysis,</a:t>
              </a:r>
              <a:r>
                <a:rPr lang="en-US" altLang="zh-CN" sz="2400" b="1" dirty="0">
                  <a:ea typeface="+mn-lt"/>
                  <a:cs typeface="+mn-lt"/>
                </a:rPr>
                <a:t> </a:t>
              </a:r>
              <a:r>
                <a:rPr lang="zh-CN" sz="2400" b="1" dirty="0">
                  <a:ea typeface="+mn-lt"/>
                  <a:cs typeface="+mn-lt"/>
                </a:rPr>
                <a:t>enhancing the interpretability of predictive models.</a:t>
              </a:r>
            </a:p>
          </p:txBody>
        </p:sp>
        <p:sp>
          <p:nvSpPr>
            <p:cNvPr id="515" name="文本框 27"/>
            <p:cNvSpPr txBox="1"/>
            <p:nvPr/>
          </p:nvSpPr>
          <p:spPr>
            <a:xfrm>
              <a:off x="7654730" y="87270"/>
              <a:ext cx="954037" cy="3067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600" dirty="0">
                  <a:solidFill>
                    <a:schemeClr val="bg1">
                      <a:lumMod val="75000"/>
                    </a:schemeClr>
                  </a:solidFill>
                  <a:ea typeface="思源黑体 CN Light" panose="020B0300000000000000" pitchFamily="34" charset="-122"/>
                </a:rPr>
                <a:t>“</a:t>
              </a:r>
              <a:endParaRPr lang="zh-CN" altLang="en-US" sz="16600" dirty="0">
                <a:solidFill>
                  <a:schemeClr val="bg1">
                    <a:lumMod val="75000"/>
                  </a:schemeClr>
                </a:solidFill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5CD28792-DB3B-45FC-AE72-A16317C503F5}"/>
              </a:ext>
            </a:extLst>
          </p:cNvPr>
          <p:cNvSpPr txBox="1"/>
          <p:nvPr/>
        </p:nvSpPr>
        <p:spPr>
          <a:xfrm>
            <a:off x="201048" y="6360164"/>
            <a:ext cx="10653564" cy="4978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Z. Sun, W. Dong, J. Shi, Z. Huang. Interpretable Disease Progression Prediction Based on Reinforcement Reasoning Over a </a:t>
            </a:r>
            <a:r>
              <a:rPr lang="en-US" altLang="zh-CN" sz="12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Knowlege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Graph. IEEE Transactions on Systems, Man, and Cybernetics: Systems, 2024, 54(3): 1948-1959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iṡ1íḋe"/>
          <p:cNvSpPr/>
          <p:nvPr/>
        </p:nvSpPr>
        <p:spPr>
          <a:xfrm>
            <a:off x="-11552" y="-1"/>
            <a:ext cx="12215105" cy="620689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526" name="iṡḻîdê"/>
          <p:cNvSpPr/>
          <p:nvPr/>
        </p:nvSpPr>
        <p:spPr>
          <a:xfrm>
            <a:off x="0" y="0"/>
            <a:ext cx="12192000" cy="3445288"/>
          </a:xfrm>
          <a:prstGeom prst="rect">
            <a:avLst/>
          </a:prstGeom>
          <a:solidFill>
            <a:srgbClr val="122E6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527" name="iš1íḍè"/>
          <p:cNvSpPr/>
          <p:nvPr/>
        </p:nvSpPr>
        <p:spPr>
          <a:xfrm>
            <a:off x="274736" y="404664"/>
            <a:ext cx="11608824" cy="5955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500" b="1" i="0" u="none" strike="noStrike" kern="1200" cap="none" spc="30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pic>
        <p:nvPicPr>
          <p:cNvPr id="528" name="图片 5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110" y="1110424"/>
            <a:ext cx="3305866" cy="3131897"/>
          </a:xfrm>
          <a:prstGeom prst="rect">
            <a:avLst/>
          </a:prstGeom>
        </p:spPr>
      </p:pic>
      <p:pic>
        <p:nvPicPr>
          <p:cNvPr id="532" name="图片 5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320" y="1092285"/>
            <a:ext cx="2130056" cy="3156098"/>
          </a:xfrm>
          <a:prstGeom prst="rect">
            <a:avLst/>
          </a:prstGeom>
        </p:spPr>
      </p:pic>
      <p:grpSp>
        <p:nvGrpSpPr>
          <p:cNvPr id="529" name="组合 6"/>
          <p:cNvGrpSpPr/>
          <p:nvPr/>
        </p:nvGrpSpPr>
        <p:grpSpPr>
          <a:xfrm>
            <a:off x="410845" y="495934"/>
            <a:ext cx="11472711" cy="523220"/>
            <a:chOff x="707718" y="773335"/>
            <a:chExt cx="11342754" cy="541428"/>
          </a:xfrm>
        </p:grpSpPr>
        <p:cxnSp>
          <p:nvCxnSpPr>
            <p:cNvPr id="530" name="直接连接符 28"/>
            <p:cNvCxnSpPr/>
            <p:nvPr/>
          </p:nvCxnSpPr>
          <p:spPr>
            <a:xfrm flipV="1">
              <a:off x="707718" y="856366"/>
              <a:ext cx="0" cy="355445"/>
            </a:xfrm>
            <a:prstGeom prst="line">
              <a:avLst/>
            </a:prstGeom>
            <a:ln w="79375">
              <a:solidFill>
                <a:srgbClr val="122E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1" name="文本框 29"/>
            <p:cNvSpPr txBox="1"/>
            <p:nvPr/>
          </p:nvSpPr>
          <p:spPr>
            <a:xfrm>
              <a:off x="793442" y="773335"/>
              <a:ext cx="11257030" cy="5414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>
                  <a:solidFill>
                    <a:schemeClr val="tx1">
                      <a:alpha val="100000"/>
                    </a:schemeClr>
                  </a:solidFill>
                  <a:latin typeface="Arial" panose="020B0604020202020204"/>
                  <a:ea typeface="思源黑体 CN Regular"/>
                  <a:cs typeface="+mn-cs"/>
                </a:defRPr>
              </a:pPr>
              <a:r>
                <a:rPr lang="en-US" altLang="zh-CN" sz="2800" b="1" i="0" u="none" strike="noStrike" dirty="0">
                  <a:solidFill>
                    <a:srgbClr val="122E66">
                      <a:alpha val="100000"/>
                    </a:srgbClr>
                  </a:solidFill>
                  <a:effectLst/>
                  <a:latin typeface="+mj-lt"/>
                  <a:ea typeface="+mj-lt"/>
                  <a:cs typeface="黑体" panose="02010609060101010101" charset="-122"/>
                  <a:sym typeface="Arial" panose="020B0604020202020204"/>
                </a:rPr>
                <a:t>M</a:t>
              </a:r>
              <a:r>
                <a:rPr lang="zh-CN" sz="2800" b="1" i="0" u="none" strike="noStrike" dirty="0">
                  <a:solidFill>
                    <a:srgbClr val="122E66">
                      <a:alpha val="100000"/>
                    </a:srgbClr>
                  </a:solidFill>
                  <a:effectLst/>
                  <a:latin typeface="+mj-lt"/>
                  <a:ea typeface="+mj-lt"/>
                  <a:cs typeface="黑体" panose="02010609060101010101" charset="-122"/>
                  <a:sym typeface="Arial" panose="020B0604020202020204"/>
                </a:rPr>
                <a:t>ultiscale </a:t>
              </a:r>
              <a:r>
                <a:rPr lang="en-US" altLang="zh-CN" sz="2800" b="1" i="0" u="none" strike="noStrike" dirty="0">
                  <a:solidFill>
                    <a:srgbClr val="122E66">
                      <a:alpha val="100000"/>
                    </a:srgbClr>
                  </a:solidFill>
                  <a:effectLst/>
                  <a:latin typeface="+mj-lt"/>
                  <a:ea typeface="+mj-lt"/>
                  <a:cs typeface="黑体" panose="02010609060101010101" charset="-122"/>
                  <a:sym typeface="Arial" panose="020B0604020202020204"/>
                </a:rPr>
                <a:t>I</a:t>
              </a:r>
              <a:r>
                <a:rPr lang="zh-CN" sz="2800" b="1" i="0" u="none" strike="noStrike" dirty="0">
                  <a:solidFill>
                    <a:srgbClr val="122E66">
                      <a:alpha val="100000"/>
                    </a:srgbClr>
                  </a:solidFill>
                  <a:effectLst/>
                  <a:latin typeface="+mj-lt"/>
                  <a:ea typeface="+mj-lt"/>
                  <a:cs typeface="黑体" panose="02010609060101010101" charset="-122"/>
                  <a:sym typeface="Arial" panose="020B0604020202020204"/>
                </a:rPr>
                <a:t>nteraction </a:t>
              </a:r>
              <a:r>
                <a:rPr lang="en-US" altLang="zh-CN" sz="2800" b="1" i="0" u="none" strike="noStrike" dirty="0">
                  <a:solidFill>
                    <a:srgbClr val="122E66">
                      <a:alpha val="100000"/>
                    </a:srgbClr>
                  </a:solidFill>
                  <a:effectLst/>
                  <a:latin typeface="+mj-lt"/>
                  <a:ea typeface="+mj-lt"/>
                  <a:cs typeface="黑体" panose="02010609060101010101" charset="-122"/>
                  <a:sym typeface="Arial" panose="020B0604020202020204"/>
                </a:rPr>
                <a:t>N</a:t>
              </a:r>
              <a:r>
                <a:rPr lang="zh-CN" sz="2800" b="1" i="0" u="none" strike="noStrike" dirty="0">
                  <a:solidFill>
                    <a:srgbClr val="122E66">
                      <a:alpha val="100000"/>
                    </a:srgbClr>
                  </a:solidFill>
                  <a:effectLst/>
                  <a:latin typeface="+mj-lt"/>
                  <a:ea typeface="+mj-lt"/>
                  <a:cs typeface="黑体" panose="02010609060101010101" charset="-122"/>
                  <a:sym typeface="Arial" panose="020B0604020202020204"/>
                </a:rPr>
                <a:t>etwork</a:t>
              </a:r>
              <a:r>
                <a:rPr lang="en-US" altLang="zh-CN" sz="2800" b="1" i="0" u="none" strike="noStrike" dirty="0">
                  <a:solidFill>
                    <a:srgbClr val="122E66">
                      <a:alpha val="100000"/>
                    </a:srgbClr>
                  </a:solidFill>
                  <a:effectLst/>
                  <a:latin typeface="+mj-lt"/>
                  <a:ea typeface="+mj-lt"/>
                  <a:cs typeface="黑体" panose="02010609060101010101" charset="-122"/>
                  <a:sym typeface="Arial" panose="020B0604020202020204"/>
                </a:rPr>
                <a:t>:</a:t>
              </a:r>
              <a:r>
                <a:rPr lang="zh-CN" sz="2800" b="1" i="0" u="none" strike="noStrike" dirty="0">
                  <a:solidFill>
                    <a:srgbClr val="122E66">
                      <a:alpha val="100000"/>
                    </a:srgbClr>
                  </a:solidFill>
                  <a:effectLst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Arial" panose="020B0604020202020204"/>
                </a:rPr>
                <a:t> </a:t>
              </a:r>
              <a:r>
                <a:rPr lang="en-US" altLang="zh-CN" sz="2800" b="1" i="0" u="none" strike="noStrike" dirty="0">
                  <a:solidFill>
                    <a:srgbClr val="122E66">
                      <a:alpha val="100000"/>
                    </a:srgbClr>
                  </a:solidFill>
                  <a:effectLst/>
                  <a:latin typeface="+mj-lt"/>
                  <a:ea typeface="+mj-lt"/>
                  <a:cs typeface="黑体" panose="02010609060101010101" charset="-122"/>
                  <a:sym typeface="Arial" panose="020B0604020202020204"/>
                </a:rPr>
                <a:t>B</a:t>
              </a:r>
              <a:r>
                <a:rPr lang="zh-CN" sz="2800" b="1" i="0" u="none" strike="noStrike" dirty="0">
                  <a:solidFill>
                    <a:srgbClr val="122E66">
                      <a:alpha val="100000"/>
                    </a:srgbClr>
                  </a:solidFill>
                  <a:effectLst/>
                  <a:latin typeface="+mj-lt"/>
                  <a:ea typeface="+mj-lt"/>
                  <a:cs typeface="黑体" panose="02010609060101010101" charset="-122"/>
                  <a:sym typeface="Arial" panose="020B0604020202020204"/>
                </a:rPr>
                <a:t>iased </a:t>
              </a:r>
              <a:r>
                <a:rPr lang="en-US" altLang="zh-CN" sz="2800" b="1" i="0" u="none" strike="noStrike" dirty="0">
                  <a:solidFill>
                    <a:srgbClr val="122E66">
                      <a:alpha val="100000"/>
                    </a:srgbClr>
                  </a:solidFill>
                  <a:effectLst/>
                  <a:latin typeface="+mj-lt"/>
                  <a:ea typeface="+mj-lt"/>
                  <a:cs typeface="黑体" panose="02010609060101010101" charset="-122"/>
                  <a:sym typeface="Arial" panose="020B0604020202020204"/>
                </a:rPr>
                <a:t>RW &amp;</a:t>
              </a:r>
              <a:r>
                <a:rPr lang="zh-CN" sz="2800" b="1" i="0" u="none" strike="noStrike" dirty="0">
                  <a:solidFill>
                    <a:srgbClr val="122E66">
                      <a:alpha val="100000"/>
                    </a:srgbClr>
                  </a:solidFill>
                  <a:effectLst/>
                  <a:latin typeface="+mj-lt"/>
                  <a:ea typeface="+mj-lt"/>
                  <a:cs typeface="黑体" panose="02010609060101010101" charset="-122"/>
                  <a:sym typeface="Arial" panose="020B0604020202020204"/>
                </a:rPr>
                <a:t> </a:t>
              </a:r>
              <a:r>
                <a:rPr lang="en-US" altLang="zh-CN" sz="2800" b="1" i="0" u="none" strike="noStrike" dirty="0">
                  <a:solidFill>
                    <a:srgbClr val="122E66">
                      <a:alpha val="100000"/>
                    </a:srgbClr>
                  </a:solidFill>
                  <a:effectLst/>
                  <a:latin typeface="+mj-lt"/>
                  <a:ea typeface="+mj-lt"/>
                  <a:cs typeface="黑体" panose="02010609060101010101" charset="-122"/>
                  <a:sym typeface="Arial" panose="020B0604020202020204"/>
                </a:rPr>
                <a:t>D</a:t>
              </a:r>
              <a:r>
                <a:rPr lang="zh-CN" sz="2800" b="1" i="0" u="none" strike="noStrike" dirty="0">
                  <a:solidFill>
                    <a:srgbClr val="122E66">
                      <a:alpha val="100000"/>
                    </a:srgbClr>
                  </a:solidFill>
                  <a:effectLst/>
                  <a:latin typeface="+mj-lt"/>
                  <a:ea typeface="+mj-lt"/>
                  <a:cs typeface="黑体" panose="02010609060101010101" charset="-122"/>
                  <a:sym typeface="Arial" panose="020B0604020202020204"/>
                </a:rPr>
                <a:t>iffusion </a:t>
              </a:r>
              <a:r>
                <a:rPr lang="en-US" altLang="zh-CN" sz="2800" b="1" i="0" u="none" strike="noStrike" dirty="0">
                  <a:solidFill>
                    <a:srgbClr val="122E66">
                      <a:alpha val="100000"/>
                    </a:srgbClr>
                  </a:solidFill>
                  <a:effectLst/>
                  <a:latin typeface="+mj-lt"/>
                  <a:ea typeface="+mj-lt"/>
                  <a:cs typeface="黑体" panose="02010609060101010101" charset="-122"/>
                  <a:sym typeface="Arial" panose="020B0604020202020204"/>
                </a:rPr>
                <a:t>M</a:t>
              </a:r>
              <a:r>
                <a:rPr lang="zh-CN" sz="2800" b="1" i="0" u="none" strike="noStrike" dirty="0">
                  <a:solidFill>
                    <a:srgbClr val="122E66">
                      <a:alpha val="100000"/>
                    </a:srgbClr>
                  </a:solidFill>
                  <a:effectLst/>
                  <a:latin typeface="+mj-lt"/>
                  <a:ea typeface="+mj-lt"/>
                  <a:cs typeface="黑体" panose="02010609060101010101" charset="-122"/>
                  <a:sym typeface="Arial" panose="020B0604020202020204"/>
                </a:rPr>
                <a:t>odel</a:t>
              </a:r>
            </a:p>
          </p:txBody>
        </p:sp>
      </p:grpSp>
      <p:grpSp>
        <p:nvGrpSpPr>
          <p:cNvPr id="533" name="组合 24"/>
          <p:cNvGrpSpPr/>
          <p:nvPr/>
        </p:nvGrpSpPr>
        <p:grpSpPr>
          <a:xfrm>
            <a:off x="1057795" y="4213533"/>
            <a:ext cx="10076410" cy="1852773"/>
            <a:chOff x="695322" y="1345669"/>
            <a:chExt cx="10738498" cy="2309059"/>
          </a:xfrm>
        </p:grpSpPr>
        <p:grpSp>
          <p:nvGrpSpPr>
            <p:cNvPr id="534" name="组合 25"/>
            <p:cNvGrpSpPr/>
            <p:nvPr/>
          </p:nvGrpSpPr>
          <p:grpSpPr>
            <a:xfrm>
              <a:off x="695322" y="1405995"/>
              <a:ext cx="10738498" cy="2248734"/>
              <a:chOff x="695322" y="1569455"/>
              <a:chExt cx="10738498" cy="2248734"/>
            </a:xfrm>
          </p:grpSpPr>
          <p:sp>
            <p:nvSpPr>
              <p:cNvPr id="535" name="矩形 31"/>
              <p:cNvSpPr/>
              <p:nvPr/>
            </p:nvSpPr>
            <p:spPr>
              <a:xfrm>
                <a:off x="695322" y="1569455"/>
                <a:ext cx="10738498" cy="2248732"/>
              </a:xfrm>
              <a:prstGeom prst="rect">
                <a:avLst/>
              </a:prstGeom>
              <a:gradFill flip="none" rotWithShape="1">
                <a:gsLst>
                  <a:gs pos="69000">
                    <a:srgbClr val="FFFFFF">
                      <a:alpha val="80000"/>
                    </a:srgbClr>
                  </a:gs>
                  <a:gs pos="43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292100" dist="241300" dir="2700000" algn="tr" rotWithShape="0">
                  <a:schemeClr val="accent1">
                    <a:lumMod val="7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Heavy"/>
                  <a:ea typeface="思源宋体 CN Heavy"/>
                  <a:cs typeface="+mn-cs"/>
                </a:endParaRPr>
              </a:p>
            </p:txBody>
          </p:sp>
          <p:cxnSp>
            <p:nvCxnSpPr>
              <p:cNvPr id="536" name="直接连接符 32"/>
              <p:cNvCxnSpPr/>
              <p:nvPr/>
            </p:nvCxnSpPr>
            <p:spPr>
              <a:xfrm>
                <a:off x="695323" y="1569455"/>
                <a:ext cx="0" cy="2248734"/>
              </a:xfrm>
              <a:prstGeom prst="line">
                <a:avLst/>
              </a:prstGeom>
              <a:ln w="76200" cap="rnd">
                <a:gradFill>
                  <a:gsLst>
                    <a:gs pos="0">
                      <a:srgbClr val="122E66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7" name="文本框 26"/>
            <p:cNvSpPr txBox="1"/>
            <p:nvPr/>
          </p:nvSpPr>
          <p:spPr>
            <a:xfrm>
              <a:off x="1278186" y="1345669"/>
              <a:ext cx="3694379" cy="422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22E66"/>
                </a:solidFill>
                <a:effectLst/>
                <a:uLnTx/>
                <a:uFillTx/>
                <a:latin typeface="OPPOSans B"/>
                <a:ea typeface="OPPOSans B"/>
                <a:cs typeface="+mn-cs"/>
              </a:endParaRPr>
            </a:p>
          </p:txBody>
        </p:sp>
        <p:sp>
          <p:nvSpPr>
            <p:cNvPr id="538" name="文本框 27"/>
            <p:cNvSpPr txBox="1"/>
            <p:nvPr/>
          </p:nvSpPr>
          <p:spPr>
            <a:xfrm>
              <a:off x="899092" y="1929808"/>
              <a:ext cx="4980459" cy="461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buClr>
                  <a:srgbClr val="0E419C"/>
                </a:buClr>
              </a:pPr>
              <a:endParaRPr kumimoji="0" lang="en-US" altLang="zh-CN" sz="18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  <a:sym typeface="Segoe UI Symbol" panose="020B0502040204020203" pitchFamily="34" charset="0"/>
              </a:endParaRPr>
            </a:p>
          </p:txBody>
        </p:sp>
        <p:pic>
          <p:nvPicPr>
            <p:cNvPr id="539" name="图形 30"/>
            <p:cNvPicPr>
              <a:picLocks noChangeAspect="1"/>
            </p:cNvPicPr>
            <p:nvPr/>
          </p:nvPicPr>
          <p:blipFill>
            <a:blip r:embed="rId5" cstate="print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3366" y="1640894"/>
              <a:ext cx="386777" cy="386776"/>
            </a:xfrm>
            <a:prstGeom prst="rect">
              <a:avLst/>
            </a:prstGeom>
          </p:spPr>
        </p:pic>
      </p:grpSp>
      <p:sp>
        <p:nvSpPr>
          <p:cNvPr id="540" name="文本框 42"/>
          <p:cNvSpPr txBox="1"/>
          <p:nvPr/>
        </p:nvSpPr>
        <p:spPr>
          <a:xfrm>
            <a:off x="1604645" y="4450715"/>
            <a:ext cx="378079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Clr>
                <a:srgbClr val="122E66">
                  <a:alpha val="100000"/>
                </a:srgbClr>
              </a:buClr>
              <a:buFont typeface="Arial" panose="020B0604020202020204" pitchFamily="34" charset="0"/>
              <a:buChar char="•"/>
            </a:pPr>
            <a:r>
              <a:rPr lang="zh-CN" sz="2800" b="0" dirty="0">
                <a:solidFill>
                  <a:srgbClr val="060607">
                    <a:alpha val="100000"/>
                  </a:srgbClr>
                </a:solidFill>
                <a:effectLst/>
                <a:latin typeface="+mj-lt"/>
                <a:ea typeface="+mj-lt"/>
                <a:cs typeface="+mj-lt"/>
              </a:rPr>
              <a:t>Network Integration</a:t>
            </a:r>
          </a:p>
          <a:p>
            <a:pPr marL="285750" indent="-285750" algn="l">
              <a:lnSpc>
                <a:spcPct val="150000"/>
              </a:lnSpc>
              <a:buClr>
                <a:srgbClr val="122E66">
                  <a:alpha val="100000"/>
                </a:srgbClr>
              </a:buClr>
              <a:buFont typeface="Arial" panose="020B0604020202020204" pitchFamily="34" charset="0"/>
              <a:buChar char="•"/>
            </a:pPr>
            <a:r>
              <a:rPr lang="zh-CN" sz="2800" b="0" dirty="0">
                <a:solidFill>
                  <a:srgbClr val="060607">
                    <a:alpha val="100000"/>
                  </a:srgbClr>
                </a:solidFill>
                <a:effectLst/>
                <a:latin typeface="+mj-lt"/>
                <a:ea typeface="+mj-lt"/>
                <a:cs typeface="+mj-lt"/>
              </a:rPr>
              <a:t>Diffusion Profile</a:t>
            </a:r>
          </a:p>
        </p:txBody>
      </p:sp>
      <p:sp>
        <p:nvSpPr>
          <p:cNvPr id="541" name="文本框 540"/>
          <p:cNvSpPr txBox="1"/>
          <p:nvPr/>
        </p:nvSpPr>
        <p:spPr>
          <a:xfrm>
            <a:off x="5247640" y="4450715"/>
            <a:ext cx="5886450" cy="1383665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 wrap="square">
            <a:spAutoFit/>
          </a:bodyPr>
          <a:lstStyle/>
          <a:p>
            <a:pPr marL="285750" lvl="0" indent="-285750" algn="l">
              <a:lnSpc>
                <a:spcPct val="150000"/>
              </a:lnSpc>
              <a:buClr>
                <a:srgbClr val="122E66">
                  <a:alpha val="100000"/>
                </a:srgbClr>
              </a:buClr>
              <a:buFont typeface="Arial" panose="020B0604020202020204" pitchFamily="34" charset="0"/>
              <a:buChar char="•"/>
            </a:pPr>
            <a:r>
              <a:rPr lang="zh-CN" sz="2800" b="0" dirty="0">
                <a:solidFill>
                  <a:srgbClr val="060607">
                    <a:alpha val="100000"/>
                  </a:srgbClr>
                </a:solidFill>
                <a:effectLst/>
                <a:latin typeface="+mj-lt"/>
                <a:ea typeface="+mj-lt"/>
                <a:cs typeface="+mn-cs"/>
              </a:rPr>
              <a:t>Systematic Forecasting</a:t>
            </a:r>
          </a:p>
          <a:p>
            <a:pPr marL="285750" lvl="0" indent="-285750" algn="l">
              <a:lnSpc>
                <a:spcPct val="150000"/>
              </a:lnSpc>
              <a:buClr>
                <a:srgbClr val="122E66">
                  <a:alpha val="100000"/>
                </a:srgbClr>
              </a:buClr>
              <a:buFont typeface="Arial" panose="020B0604020202020204" pitchFamily="34" charset="0"/>
              <a:buChar char="•"/>
            </a:pPr>
            <a:r>
              <a:rPr lang="zh-CN" sz="2800" b="0" dirty="0">
                <a:solidFill>
                  <a:srgbClr val="060607">
                    <a:alpha val="100000"/>
                  </a:srgbClr>
                </a:solidFill>
                <a:effectLst/>
                <a:latin typeface="+mj-lt"/>
                <a:ea typeface="+mj-lt"/>
                <a:cs typeface="+mn-cs"/>
              </a:rPr>
              <a:t>Simulation of Biological Functions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774" y="996864"/>
            <a:ext cx="3280895" cy="14797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3169" y="2439532"/>
            <a:ext cx="3183500" cy="182042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E1D0060-6CA1-45A8-B812-91F7ECD639D4}"/>
              </a:ext>
            </a:extLst>
          </p:cNvPr>
          <p:cNvSpPr txBox="1"/>
          <p:nvPr/>
        </p:nvSpPr>
        <p:spPr>
          <a:xfrm>
            <a:off x="201048" y="6360164"/>
            <a:ext cx="8942949" cy="4978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C. Ruiz, M. </a:t>
            </a:r>
            <a:r>
              <a:rPr lang="en-US" altLang="zh-CN" sz="12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Zitnik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, J. </a:t>
            </a:r>
            <a:r>
              <a:rPr lang="en-US" altLang="zh-CN" sz="12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Leskovec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 Identification of disease treatment mechanisms through the multiscale interactome. Nature Communications, 2021, 12(1): 1796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iṡ1íḋe"/>
          <p:cNvSpPr/>
          <p:nvPr/>
        </p:nvSpPr>
        <p:spPr>
          <a:xfrm>
            <a:off x="-11552" y="-1"/>
            <a:ext cx="12215105" cy="620689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544" name="iṡḻîdê"/>
          <p:cNvSpPr/>
          <p:nvPr/>
        </p:nvSpPr>
        <p:spPr>
          <a:xfrm>
            <a:off x="0" y="0"/>
            <a:ext cx="12192000" cy="3445288"/>
          </a:xfrm>
          <a:prstGeom prst="rect">
            <a:avLst/>
          </a:prstGeom>
          <a:solidFill>
            <a:srgbClr val="122E6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545" name="iš1íḍè"/>
          <p:cNvSpPr/>
          <p:nvPr/>
        </p:nvSpPr>
        <p:spPr>
          <a:xfrm>
            <a:off x="274736" y="404664"/>
            <a:ext cx="11608824" cy="5955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500" b="1" i="0" u="none" strike="noStrike" kern="1200" cap="none" spc="30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grpSp>
        <p:nvGrpSpPr>
          <p:cNvPr id="546" name="组合 1"/>
          <p:cNvGrpSpPr/>
          <p:nvPr/>
        </p:nvGrpSpPr>
        <p:grpSpPr>
          <a:xfrm>
            <a:off x="1219681" y="1258258"/>
            <a:ext cx="10148920" cy="4730932"/>
            <a:chOff x="1219681" y="1552542"/>
            <a:chExt cx="10148921" cy="4730933"/>
          </a:xfrm>
        </p:grpSpPr>
        <p:graphicFrame>
          <p:nvGraphicFramePr>
            <p:cNvPr id="547" name="图示 24"/>
            <p:cNvGraphicFramePr/>
            <p:nvPr/>
          </p:nvGraphicFramePr>
          <p:xfrm>
            <a:off x="1219681" y="1552542"/>
            <a:ext cx="9707525" cy="400847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548" name="组合 27"/>
            <p:cNvGrpSpPr/>
            <p:nvPr/>
          </p:nvGrpSpPr>
          <p:grpSpPr>
            <a:xfrm>
              <a:off x="1242237" y="5001570"/>
              <a:ext cx="2379345" cy="1226820"/>
              <a:chOff x="1332324" y="5247928"/>
              <a:chExt cx="2379345" cy="1226820"/>
            </a:xfrm>
          </p:grpSpPr>
          <p:sp>
            <p:nvSpPr>
              <p:cNvPr id="549" name="文本框 30"/>
              <p:cNvSpPr txBox="1"/>
              <p:nvPr/>
            </p:nvSpPr>
            <p:spPr>
              <a:xfrm>
                <a:off x="1357724" y="5247928"/>
                <a:ext cx="2353945" cy="122682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l"/>
                <a:r>
                  <a:rPr lang="en-US" altLang="zh-CN" sz="2800" b="1" dirty="0">
                    <a:solidFill>
                      <a:srgbClr val="060607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Multi-layer </a:t>
                </a:r>
                <a:r>
                  <a:rPr lang="en-US" sz="2800" b="1" dirty="0">
                    <a:solidFill>
                      <a:srgbClr val="060607">
                        <a:alpha val="100000"/>
                      </a:srgbClr>
                    </a:solidFill>
                    <a:effectLst/>
                    <a:latin typeface="Arial" panose="020B0604020202020204" pitchFamily="34" charset="0"/>
                    <a:ea typeface="思源黑体 CN Regular"/>
                    <a:cs typeface="Arial" panose="020B0604020202020204" pitchFamily="34" charset="0"/>
                  </a:rPr>
                  <a:t>GBA</a:t>
                </a:r>
              </a:p>
            </p:txBody>
          </p:sp>
          <p:cxnSp>
            <p:nvCxnSpPr>
              <p:cNvPr id="550" name="直接连接符 31"/>
              <p:cNvCxnSpPr/>
              <p:nvPr/>
            </p:nvCxnSpPr>
            <p:spPr>
              <a:xfrm>
                <a:off x="1332324" y="5289058"/>
                <a:ext cx="0" cy="1185444"/>
              </a:xfrm>
              <a:prstGeom prst="line">
                <a:avLst/>
              </a:prstGeom>
              <a:ln w="50800">
                <a:solidFill>
                  <a:srgbClr val="122E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1" name="组合 34"/>
            <p:cNvGrpSpPr/>
            <p:nvPr/>
          </p:nvGrpSpPr>
          <p:grpSpPr>
            <a:xfrm>
              <a:off x="3471095" y="5030000"/>
              <a:ext cx="2977515" cy="1210945"/>
              <a:chOff x="1045941" y="5276358"/>
              <a:chExt cx="2977515" cy="1210945"/>
            </a:xfrm>
          </p:grpSpPr>
          <p:sp>
            <p:nvSpPr>
              <p:cNvPr id="552" name="文本框 35"/>
              <p:cNvSpPr txBox="1"/>
              <p:nvPr/>
            </p:nvSpPr>
            <p:spPr>
              <a:xfrm>
                <a:off x="1045941" y="5276358"/>
                <a:ext cx="2977515" cy="1210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sz="2800" b="1" dirty="0">
                    <a:solidFill>
                      <a:srgbClr val="060607">
                        <a:alpha val="100000"/>
                      </a:srgbClr>
                    </a:solidFill>
                    <a:effectLst/>
                    <a:latin typeface="+mj-lt"/>
                    <a:ea typeface="+mj-lt"/>
                    <a:cs typeface="+mn-cs"/>
                  </a:rPr>
                  <a:t>Biased</a:t>
                </a:r>
                <a:r>
                  <a:rPr lang="en-US" altLang="zh-CN" sz="2800" b="1" dirty="0">
                    <a:solidFill>
                      <a:srgbClr val="060607">
                        <a:alpha val="100000"/>
                      </a:srgbClr>
                    </a:solidFill>
                    <a:effectLst/>
                    <a:latin typeface="+mj-lt"/>
                    <a:ea typeface="+mj-lt"/>
                    <a:cs typeface="+mn-cs"/>
                  </a:rPr>
                  <a:t> RW</a:t>
                </a:r>
                <a:r>
                  <a:rPr lang="zh-CN" sz="2800" b="1" dirty="0">
                    <a:solidFill>
                      <a:srgbClr val="060607">
                        <a:alpha val="100000"/>
                      </a:srgbClr>
                    </a:solidFill>
                    <a:effectLst/>
                    <a:latin typeface="+mj-lt"/>
                    <a:ea typeface="+mj-lt"/>
                    <a:cs typeface="+mn-cs"/>
                  </a:rPr>
                  <a:t> Path Generation</a:t>
                </a:r>
              </a:p>
            </p:txBody>
          </p:sp>
          <p:cxnSp>
            <p:nvCxnSpPr>
              <p:cNvPr id="553" name="直接连接符 36"/>
              <p:cNvCxnSpPr/>
              <p:nvPr/>
            </p:nvCxnSpPr>
            <p:spPr>
              <a:xfrm>
                <a:off x="1045941" y="5294138"/>
                <a:ext cx="0" cy="1193097"/>
              </a:xfrm>
              <a:prstGeom prst="line">
                <a:avLst/>
              </a:prstGeom>
              <a:ln w="50800">
                <a:solidFill>
                  <a:srgbClr val="122E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4" name="组合 39"/>
            <p:cNvGrpSpPr/>
            <p:nvPr/>
          </p:nvGrpSpPr>
          <p:grpSpPr>
            <a:xfrm>
              <a:off x="6617734" y="4899810"/>
              <a:ext cx="1854200" cy="1383665"/>
              <a:chOff x="1677339" y="5146168"/>
              <a:chExt cx="1854200" cy="1383665"/>
            </a:xfrm>
          </p:grpSpPr>
          <p:sp>
            <p:nvSpPr>
              <p:cNvPr id="555" name="文本框 40"/>
              <p:cNvSpPr txBox="1"/>
              <p:nvPr/>
            </p:nvSpPr>
            <p:spPr>
              <a:xfrm>
                <a:off x="1677339" y="5146168"/>
                <a:ext cx="1854200" cy="1383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2800" b="1" dirty="0">
                    <a:solidFill>
                      <a:srgbClr val="060607">
                        <a:alpha val="100000"/>
                      </a:srgbClr>
                    </a:solidFill>
                    <a:effectLst/>
                    <a:latin typeface="+mj-lt"/>
                    <a:ea typeface="+mj-lt"/>
                    <a:cs typeface="+mn-cs"/>
                  </a:rPr>
                  <a:t>S</a:t>
                </a:r>
                <a:r>
                  <a:rPr lang="zh-CN" sz="2800" b="1" dirty="0">
                    <a:solidFill>
                      <a:srgbClr val="060607">
                        <a:alpha val="100000"/>
                      </a:srgbClr>
                    </a:solidFill>
                    <a:effectLst/>
                    <a:latin typeface="+mj-lt"/>
                    <a:ea typeface="+mj-lt"/>
                    <a:cs typeface="+mn-cs"/>
                  </a:rPr>
                  <a:t>emantic Guidance</a:t>
                </a:r>
              </a:p>
            </p:txBody>
          </p:sp>
          <p:cxnSp>
            <p:nvCxnSpPr>
              <p:cNvPr id="556" name="直接连接符 41"/>
              <p:cNvCxnSpPr/>
              <p:nvPr/>
            </p:nvCxnSpPr>
            <p:spPr>
              <a:xfrm>
                <a:off x="1677357" y="5289058"/>
                <a:ext cx="0" cy="1159980"/>
              </a:xfrm>
              <a:prstGeom prst="line">
                <a:avLst/>
              </a:prstGeom>
              <a:ln w="50800">
                <a:solidFill>
                  <a:srgbClr val="122E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7" name="组合 44"/>
            <p:cNvGrpSpPr/>
            <p:nvPr/>
          </p:nvGrpSpPr>
          <p:grpSpPr>
            <a:xfrm>
              <a:off x="8787962" y="4986234"/>
              <a:ext cx="2580640" cy="1210945"/>
              <a:chOff x="1332326" y="5232591"/>
              <a:chExt cx="2580640" cy="1210945"/>
            </a:xfrm>
          </p:grpSpPr>
          <p:sp>
            <p:nvSpPr>
              <p:cNvPr id="558" name="文本框 45"/>
              <p:cNvSpPr txBox="1"/>
              <p:nvPr/>
            </p:nvSpPr>
            <p:spPr>
              <a:xfrm>
                <a:off x="1357726" y="5232591"/>
                <a:ext cx="2555240" cy="1210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sz="2800" b="1">
                    <a:solidFill>
                      <a:srgbClr val="060607">
                        <a:alpha val="100000"/>
                      </a:srgbClr>
                    </a:solidFill>
                    <a:effectLst/>
                    <a:latin typeface="+mj-lt"/>
                    <a:ea typeface="+mj-lt"/>
                    <a:cs typeface="+mn-cs"/>
                  </a:rPr>
                  <a:t>Embedding Vector Space</a:t>
                </a:r>
              </a:p>
            </p:txBody>
          </p:sp>
          <p:cxnSp>
            <p:nvCxnSpPr>
              <p:cNvPr id="559" name="直接连接符 46"/>
              <p:cNvCxnSpPr/>
              <p:nvPr/>
            </p:nvCxnSpPr>
            <p:spPr>
              <a:xfrm>
                <a:off x="1332326" y="5289058"/>
                <a:ext cx="0" cy="1150952"/>
              </a:xfrm>
              <a:prstGeom prst="line">
                <a:avLst/>
              </a:prstGeom>
              <a:ln w="50800">
                <a:solidFill>
                  <a:srgbClr val="122E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60" name="直接连接符 64"/>
          <p:cNvCxnSpPr/>
          <p:nvPr/>
        </p:nvCxnSpPr>
        <p:spPr>
          <a:xfrm flipV="1">
            <a:off x="685953" y="777975"/>
            <a:ext cx="0" cy="355445"/>
          </a:xfrm>
          <a:prstGeom prst="line">
            <a:avLst/>
          </a:prstGeom>
          <a:ln w="79375">
            <a:solidFill>
              <a:srgbClr val="122E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文本框 65"/>
          <p:cNvSpPr txBox="1"/>
          <p:nvPr/>
        </p:nvSpPr>
        <p:spPr>
          <a:xfrm>
            <a:off x="743585" y="675005"/>
            <a:ext cx="1045591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solidFill>
                  <a:srgbClr val="122E66"/>
                </a:solidFill>
                <a:latin typeface="Arial" panose="020B0604020202020204" pitchFamily="34" charset="0"/>
                <a:ea typeface="思源宋体 CN" panose="02020400000000000000" pitchFamily="18" charset="-122"/>
                <a:cs typeface="Arial" panose="020B0604020202020204" pitchFamily="34" charset="0"/>
                <a:sym typeface="+mn-lt"/>
              </a:rPr>
              <a:t>DreamWalk:</a:t>
            </a:r>
            <a:r>
              <a:rPr lang="en-US" altLang="zh-CN" sz="3200" b="1" dirty="0">
                <a:solidFill>
                  <a:srgbClr val="122E66"/>
                </a:solidFill>
                <a:latin typeface="+mj-lt"/>
                <a:ea typeface="+mj-lt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3200" b="1" dirty="0">
                <a:solidFill>
                  <a:srgbClr val="122E66">
                    <a:alpha val="100000"/>
                  </a:srgbClr>
                </a:solidFill>
                <a:effectLst/>
                <a:latin typeface="+mj-lt"/>
                <a:ea typeface="+mj-lt"/>
                <a:cs typeface="黑体" panose="02010609060101010101" charset="-122"/>
                <a:sym typeface="Arial" panose="020B0604020202020204"/>
              </a:rPr>
              <a:t>B</a:t>
            </a:r>
            <a:r>
              <a:rPr lang="zh-CN" sz="3200" b="1" dirty="0">
                <a:solidFill>
                  <a:srgbClr val="122E66">
                    <a:alpha val="100000"/>
                  </a:srgbClr>
                </a:solidFill>
                <a:effectLst/>
                <a:latin typeface="+mj-lt"/>
                <a:ea typeface="+mj-lt"/>
                <a:cs typeface="黑体" panose="02010609060101010101" charset="-122"/>
                <a:sym typeface="Arial" panose="020B0604020202020204"/>
              </a:rPr>
              <a:t>iased </a:t>
            </a:r>
            <a:r>
              <a:rPr lang="en-US" altLang="zh-CN" sz="3200" b="1" dirty="0">
                <a:solidFill>
                  <a:srgbClr val="122E66">
                    <a:alpha val="100000"/>
                  </a:srgbClr>
                </a:solidFill>
                <a:effectLst/>
                <a:latin typeface="+mj-lt"/>
                <a:ea typeface="+mj-lt"/>
                <a:cs typeface="黑体" panose="02010609060101010101" charset="-122"/>
                <a:sym typeface="Arial" panose="020B0604020202020204"/>
              </a:rPr>
              <a:t>RW </a:t>
            </a:r>
            <a:r>
              <a:rPr lang="zh-CN" sz="3200" b="1" dirty="0">
                <a:solidFill>
                  <a:srgbClr val="122E66">
                    <a:alpha val="100000"/>
                  </a:srgbClr>
                </a:solidFill>
                <a:effectLst/>
                <a:latin typeface="+mj-lt"/>
                <a:ea typeface="+mj-lt"/>
                <a:cs typeface="黑体" panose="02010609060101010101" charset="-122"/>
                <a:sym typeface="Arial" panose="020B0604020202020204"/>
              </a:rPr>
              <a:t>&amp; </a:t>
            </a:r>
            <a:r>
              <a:rPr lang="zh-CN" sz="3200" b="1" dirty="0">
                <a:solidFill>
                  <a:srgbClr val="122E66">
                    <a:alpha val="100000"/>
                  </a:srgbClr>
                </a:solidFill>
                <a:effectLst/>
                <a:latin typeface="+mj-lt"/>
                <a:ea typeface="+mj-lt"/>
                <a:cs typeface="黑体" panose="02010609060101010101" charset="-122"/>
                <a:sym typeface="+mn-ea"/>
              </a:rPr>
              <a:t>Semantic Analysis</a:t>
            </a:r>
            <a:endParaRPr kumimoji="0" lang="zh-CN" sz="3200" b="1" i="0" u="none" strike="noStrike" kern="1200" cap="none" spc="0" normalizeH="0" baseline="0" dirty="0">
              <a:solidFill>
                <a:srgbClr val="122E66">
                  <a:alpha val="100000"/>
                </a:srgbClr>
              </a:solidFill>
              <a:effectLst/>
              <a:latin typeface="+mj-lt"/>
              <a:ea typeface="+mj-lt"/>
              <a:cs typeface="黑体" panose="02010609060101010101" charset="-122"/>
            </a:endParaRPr>
          </a:p>
        </p:txBody>
      </p:sp>
      <p:pic>
        <p:nvPicPr>
          <p:cNvPr id="562" name="图片 5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693" y="1971678"/>
            <a:ext cx="10793110" cy="228657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6EF5E9A-AB7A-43BF-BB91-7160C9524F69}"/>
              </a:ext>
            </a:extLst>
          </p:cNvPr>
          <p:cNvSpPr txBox="1"/>
          <p:nvPr/>
        </p:nvSpPr>
        <p:spPr>
          <a:xfrm>
            <a:off x="201048" y="6360164"/>
            <a:ext cx="9707524" cy="4978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D. Bang, S. Lim, et al. knowledge graph learning for drug repurposing by extending guilt-by-association to multiple layers. Nature Communications, 2023, 14(1): 3570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e9341898-b077-4240-96d7-b59a57688bbd"/>
  <p:tag name="RESOURCE_RECORD_KEY" val="{&quot;12&quot;:[25001399,25001095]}"/>
  <p:tag name="COMMONDATA" val="eyJoZGlkIjoiOWY5ODMwM2I0NWJmMWZiYTc1YzZlNDhkNTBjOTk3Ym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69656763940355,&quot;left&quot;:132.15125984251966,&quot;top&quot;:160.8170866141732,&quot;width&quot;:668.6218110236221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69656763940355,&quot;left&quot;:132.15125984251966,&quot;top&quot;:160.8170866141732,&quot;width&quot;:668.6218110236221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69656763940355,&quot;left&quot;:132.15125984251966,&quot;top&quot;:160.8170866141732,&quot;width&quot;:668.6218110236221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69656763940355,&quot;left&quot;:132.15125984251966,&quot;top&quot;:160.8170866141732,&quot;width&quot;:668.6218110236221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69656763940355,&quot;left&quot;:132.15125984251966,&quot;top&quot;:160.8170866141732,&quot;width&quot;:668.6218110236221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69656763940355,&quot;left&quot;:132.15125984251966,&quot;top&quot;:160.8170866141732,&quot;width&quot;:668.6218110236221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69656763940355,&quot;left&quot;:132.15125984251966,&quot;top&quot;:160.8170866141732,&quot;width&quot;:668.6218110236221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69656763940355,&quot;left&quot;:132.15125984251966,&quot;top&quot;:160.8170866141732,&quot;width&quot;:668.6218110236221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69656763940355,&quot;left&quot;:132.15125984251966,&quot;top&quot;:160.8170866141732,&quot;width&quot;:668.6218110236221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69656763940355,&quot;left&quot;:132.15125984251966,&quot;top&quot;:160.8170866141732,&quot;width&quot;:668.621811023622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69656763940355,&quot;left&quot;:132.15125984251966,&quot;top&quot;:160.8170866141732,&quot;width&quot;:668.6218110236221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69656763940355,&quot;left&quot;:132.15125984251966,&quot;top&quot;:160.8170866141732,&quot;width&quot;:668.6218110236221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69656763940355,&quot;left&quot;:132.15125984251966,&quot;top&quot;:160.8170866141732,&quot;width&quot;:668.6218110236221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69656763940355,&quot;left&quot;:132.15125984251966,&quot;top&quot;:160.8170866141732,&quot;width&quot;:668.6218110236221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69656763940355,&quot;left&quot;:132.15125984251966,&quot;top&quot;:160.8170866141732,&quot;width&quot;:668.6218110236221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69656763940355,&quot;left&quot;:132.15125984251966,&quot;top&quot;:160.8170866141732,&quot;width&quot;:668.6218110236221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69656763940355,&quot;left&quot;:132.15125984251966,&quot;top&quot;:160.8170866141732,&quot;width&quot;:668.6218110236221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69656763940355,&quot;left&quot;:132.15125984251966,&quot;top&quot;:160.8170866141732,&quot;width&quot;:668.6218110236221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69656763940355,&quot;left&quot;:132.15125984251966,&quot;top&quot;:160.8170866141732,&quot;width&quot;:668.6218110236221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69656763940355,&quot;left&quot;:132.15125984251966,&quot;top&quot;:160.8170866141732,&quot;width&quot;:668.6218110236221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69656763940355,&quot;left&quot;:132.15125984251966,&quot;top&quot;:160.8170866141732,&quot;width&quot;:668.6218110236221}"/>
</p:tagLst>
</file>

<file path=ppt/theme/theme1.xml><?xml version="1.0" encoding="utf-8"?>
<a:theme xmlns:a="http://schemas.openxmlformats.org/drawingml/2006/main" name="腾讯文档 默认主题">
  <a:themeElements>
    <a:clrScheme name="Tencent">
      <a:dk1>
        <a:sysClr val="windowText" lastClr="000000"/>
      </a:dk1>
      <a:lt1>
        <a:sysClr val="window" lastClr="FFFFFF"/>
      </a:lt1>
      <a:dk2>
        <a:srgbClr val="485368"/>
      </a:dk2>
      <a:lt2>
        <a:srgbClr val="2972F4"/>
      </a:lt2>
      <a:accent1>
        <a:srgbClr val="00A3F5"/>
      </a:accent1>
      <a:accent2>
        <a:srgbClr val="319B62"/>
      </a:accent2>
      <a:accent3>
        <a:srgbClr val="DE3C36"/>
      </a:accent3>
      <a:accent4>
        <a:srgbClr val="F88825"/>
      </a:accent4>
      <a:accent5>
        <a:srgbClr val="F5C400"/>
      </a:accent5>
      <a:accent6>
        <a:srgbClr val="9A38D7"/>
      </a:accent6>
      <a:hlink>
        <a:srgbClr val="175CEB"/>
      </a:hlink>
      <a:folHlink>
        <a:srgbClr val="81868F"/>
      </a:folHlink>
    </a:clrScheme>
    <a:fontScheme name="Office">
      <a:majorFont>
        <a:latin typeface="默认字体"/>
        <a:ea typeface=""/>
        <a:cs typeface=""/>
        <a:font script="Jpan" typeface="游ゴシック Light"/>
        <a:font script="Hang" typeface="맑은 고딕"/>
        <a:font script="Hans" typeface="默认字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默认字体"/>
        <a:ea typeface=""/>
        <a:cs typeface=""/>
        <a:font script="Jpan" typeface="游ゴシック"/>
        <a:font script="Hang" typeface="맑은 고딕"/>
        <a:font script="Hans" typeface="默认字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木卫林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E58A3"/>
      </a:accent1>
      <a:accent2>
        <a:srgbClr val="2673B7"/>
      </a:accent2>
      <a:accent3>
        <a:srgbClr val="92B6D0"/>
      </a:accent3>
      <a:accent4>
        <a:srgbClr val="4C7CA0"/>
      </a:accent4>
      <a:accent5>
        <a:srgbClr val="5E7A86"/>
      </a:accent5>
      <a:accent6>
        <a:srgbClr val="D9D9D9"/>
      </a:accent6>
      <a:hlink>
        <a:srgbClr val="F84D4D"/>
      </a:hlink>
      <a:folHlink>
        <a:srgbClr val="BFBFBF"/>
      </a:folHlink>
    </a:clrScheme>
    <a:fontScheme name="自定义 1">
      <a:majorFont>
        <a:latin typeface="Arial"/>
        <a:ea typeface="思源黑体 CN Regular"/>
        <a:cs typeface=""/>
      </a:majorFont>
      <a:minorFont>
        <a:latin typeface="Arial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543</Words>
  <Application>Microsoft Office PowerPoint</Application>
  <PresentationFormat>宽屏</PresentationFormat>
  <Paragraphs>63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Impact</vt:lpstr>
      <vt:lpstr>Arial</vt:lpstr>
      <vt:lpstr>-apple-system</vt:lpstr>
      <vt:lpstr>黑体</vt:lpstr>
      <vt:lpstr>思源黑体 CN Regular</vt:lpstr>
      <vt:lpstr>默认字体</vt:lpstr>
      <vt:lpstr>Calibri</vt:lpstr>
      <vt:lpstr>思源宋体 CN Heavy</vt:lpstr>
      <vt:lpstr>微软雅黑</vt:lpstr>
      <vt:lpstr>OPPOSans B</vt:lpstr>
      <vt:lpstr>腾讯文档 默认主题</vt:lpstr>
      <vt:lpstr>木卫林</vt:lpstr>
      <vt:lpstr>PowerPoint 演示文稿</vt:lpstr>
      <vt:lpstr>PART（V） Interpretability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Tu C</dc:creator>
  <cp:lastModifiedBy>Tu C</cp:lastModifiedBy>
  <cp:revision>42</cp:revision>
  <dcterms:created xsi:type="dcterms:W3CDTF">2024-12-02T03:42:00Z</dcterms:created>
  <dcterms:modified xsi:type="dcterms:W3CDTF">2024-12-05T13:47:04Z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91721ABF727E425AB369358966A70093_13</vt:lpwstr>
  </property>
  <property fmtid="{D5CDD505-2E9C-101B-9397-08002B2CF9AE}" pid="3" name="KSOProductBuildVer">
    <vt:lpwstr>2052-12.1.0.18912</vt:lpwstr>
  </property>
</Properties>
</file>